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68" r:id="rId4"/>
    <p:sldId id="280" r:id="rId5"/>
    <p:sldId id="258" r:id="rId6"/>
    <p:sldId id="269" r:id="rId7"/>
    <p:sldId id="270" r:id="rId8"/>
    <p:sldId id="272" r:id="rId9"/>
    <p:sldId id="262" r:id="rId10"/>
    <p:sldId id="261" r:id="rId11"/>
    <p:sldId id="260" r:id="rId12"/>
    <p:sldId id="273" r:id="rId13"/>
    <p:sldId id="281" r:id="rId14"/>
    <p:sldId id="282" r:id="rId15"/>
    <p:sldId id="283" r:id="rId16"/>
    <p:sldId id="264" r:id="rId17"/>
    <p:sldId id="265" r:id="rId18"/>
    <p:sldId id="266" r:id="rId19"/>
    <p:sldId id="276" r:id="rId20"/>
    <p:sldId id="267" r:id="rId21"/>
    <p:sldId id="274" r:id="rId22"/>
    <p:sldId id="275" r:id="rId23"/>
    <p:sldId id="277" r:id="rId24"/>
    <p:sldId id="278"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12" autoAdjust="0"/>
    <p:restoredTop sz="94084" autoAdjust="0"/>
  </p:normalViewPr>
  <p:slideViewPr>
    <p:cSldViewPr snapToGrid="0" snapToObjects="1">
      <p:cViewPr varScale="1">
        <p:scale>
          <a:sx n="110" d="100"/>
          <a:sy n="110" d="100"/>
        </p:scale>
        <p:origin x="-348" y="-84"/>
      </p:cViewPr>
      <p:guideLst>
        <p:guide orient="horz" pos="2160"/>
        <p:guide pos="3840"/>
      </p:guideLst>
    </p:cSldViewPr>
  </p:slideViewPr>
  <p:outlineViewPr>
    <p:cViewPr>
      <p:scale>
        <a:sx n="33" d="100"/>
        <a:sy n="33" d="100"/>
      </p:scale>
      <p:origin x="48"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281AE4-50DF-E64E-B6B8-207BE528ACDD}" type="datetimeFigureOut">
              <a:rPr lang="en-US" smtClean="0"/>
              <a:t>4/3/2017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77F93B-2AF9-9345-8220-AF8EC6D8A1D7}" type="slidenum">
              <a:rPr lang="en-US" smtClean="0"/>
              <a:t>‹#›</a:t>
            </a:fld>
            <a:endParaRPr lang="en-US"/>
          </a:p>
        </p:txBody>
      </p:sp>
    </p:spTree>
    <p:extLst>
      <p:ext uri="{BB962C8B-B14F-4D97-AF65-F5344CB8AC3E}">
        <p14:creationId xmlns:p14="http://schemas.microsoft.com/office/powerpoint/2010/main" val="138624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4</a:t>
            </a:fld>
            <a:endParaRPr lang="en-US"/>
          </a:p>
        </p:txBody>
      </p:sp>
    </p:spTree>
    <p:extLst>
      <p:ext uri="{BB962C8B-B14F-4D97-AF65-F5344CB8AC3E}">
        <p14:creationId xmlns:p14="http://schemas.microsoft.com/office/powerpoint/2010/main" val="45638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a:solidFill>
                  <a:schemeClr val="tx1"/>
                </a:solidFill>
                <a:latin typeface="+mn-lt"/>
                <a:ea typeface="+mn-ea"/>
                <a:cs typeface="+mn-cs"/>
              </a:rPr>
              <a:t>However, this determination is too often based on insufficient direct observation of behaviors and inadequate assessment methods that focus on specific dimensions of residents’ abilities rather than their integrated performance.3,4</a:t>
            </a:r>
          </a:p>
          <a:p>
            <a:r>
              <a:rPr lang="en-US" sz="1200" kern="1200" baseline="30000" dirty="0">
                <a:solidFill>
                  <a:schemeClr val="tx1"/>
                </a:solidFill>
                <a:latin typeface="+mn-lt"/>
                <a:ea typeface="+mn-ea"/>
                <a:cs typeface="+mn-cs"/>
              </a:rPr>
              <a:t> EPA assessment allows for the evaluation of whole clinical tasks, providing an oppor­tunity to observe, and intentionally entrust, residents to practice important clinical tasks independently.1</a:t>
            </a:r>
          </a:p>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6</a:t>
            </a:fld>
            <a:endParaRPr lang="en-US"/>
          </a:p>
        </p:txBody>
      </p:sp>
    </p:spTree>
    <p:extLst>
      <p:ext uri="{BB962C8B-B14F-4D97-AF65-F5344CB8AC3E}">
        <p14:creationId xmlns:p14="http://schemas.microsoft.com/office/powerpoint/2010/main" val="96580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a:solidFill>
                  <a:schemeClr val="tx1"/>
                </a:solidFill>
                <a:latin typeface="+mn-lt"/>
                <a:ea typeface="+mn-ea"/>
                <a:cs typeface="+mn-cs"/>
              </a:rPr>
              <a:t>In practice, entrustment decisions are affected by 4 groups of variables: (1) attributes of the trainee (tired, confident, level of training); (2) attributes of the supervisors (</a:t>
            </a:r>
            <a:r>
              <a:rPr lang="en-US" sz="1200" kern="1200" baseline="30000" dirty="0" err="1">
                <a:solidFill>
                  <a:schemeClr val="tx1"/>
                </a:solidFill>
                <a:latin typeface="+mn-lt"/>
                <a:ea typeface="+mn-ea"/>
                <a:cs typeface="+mn-cs"/>
              </a:rPr>
              <a:t>eg</a:t>
            </a:r>
            <a:r>
              <a:rPr lang="en-US" sz="1200" kern="1200" baseline="30000" dirty="0">
                <a:solidFill>
                  <a:schemeClr val="tx1"/>
                </a:solidFill>
                <a:latin typeface="+mn-lt"/>
                <a:ea typeface="+mn-ea"/>
                <a:cs typeface="+mn-cs"/>
              </a:rPr>
              <a:t>, lenient or strict); (3) context (</a:t>
            </a:r>
            <a:r>
              <a:rPr lang="en-US" sz="1200" kern="1200" baseline="30000" dirty="0" err="1">
                <a:solidFill>
                  <a:schemeClr val="tx1"/>
                </a:solidFill>
                <a:latin typeface="+mn-lt"/>
                <a:ea typeface="+mn-ea"/>
                <a:cs typeface="+mn-cs"/>
              </a:rPr>
              <a:t>eg</a:t>
            </a:r>
            <a:r>
              <a:rPr lang="en-US" sz="1200" kern="1200" baseline="30000" dirty="0">
                <a:solidFill>
                  <a:schemeClr val="tx1"/>
                </a:solidFill>
                <a:latin typeface="+mn-lt"/>
                <a:ea typeface="+mn-ea"/>
                <a:cs typeface="+mn-cs"/>
              </a:rPr>
              <a:t>, time of the day, facilities available); and (4) the nature of the EPA (rare, complex versus common, easy). </a:t>
            </a:r>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7</a:t>
            </a:fld>
            <a:endParaRPr lang="en-US"/>
          </a:p>
        </p:txBody>
      </p:sp>
    </p:spTree>
    <p:extLst>
      <p:ext uri="{BB962C8B-B14F-4D97-AF65-F5344CB8AC3E}">
        <p14:creationId xmlns:p14="http://schemas.microsoft.com/office/powerpoint/2010/main" val="212803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8</a:t>
            </a:fld>
            <a:endParaRPr lang="en-US"/>
          </a:p>
        </p:txBody>
      </p:sp>
    </p:spTree>
    <p:extLst>
      <p:ext uri="{BB962C8B-B14F-4D97-AF65-F5344CB8AC3E}">
        <p14:creationId xmlns:p14="http://schemas.microsoft.com/office/powerpoint/2010/main" val="1932324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9</a:t>
            </a:fld>
            <a:endParaRPr lang="en-US"/>
          </a:p>
        </p:txBody>
      </p:sp>
    </p:spTree>
    <p:extLst>
      <p:ext uri="{BB962C8B-B14F-4D97-AF65-F5344CB8AC3E}">
        <p14:creationId xmlns:p14="http://schemas.microsoft.com/office/powerpoint/2010/main" val="1477230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15</a:t>
            </a:fld>
            <a:endParaRPr lang="en-US"/>
          </a:p>
        </p:txBody>
      </p:sp>
    </p:spTree>
    <p:extLst>
      <p:ext uri="{BB962C8B-B14F-4D97-AF65-F5344CB8AC3E}">
        <p14:creationId xmlns:p14="http://schemas.microsoft.com/office/powerpoint/2010/main" val="266407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EPA from roger and flesh</a:t>
            </a:r>
            <a:r>
              <a:rPr lang="en-US" baseline="0" dirty="0"/>
              <a:t> out </a:t>
            </a:r>
            <a:r>
              <a:rPr lang="en-US" baseline="0" dirty="0" err="1"/>
              <a:t>defninition</a:t>
            </a:r>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16</a:t>
            </a:fld>
            <a:endParaRPr lang="en-US"/>
          </a:p>
        </p:txBody>
      </p:sp>
    </p:spTree>
    <p:extLst>
      <p:ext uri="{BB962C8B-B14F-4D97-AF65-F5344CB8AC3E}">
        <p14:creationId xmlns:p14="http://schemas.microsoft.com/office/powerpoint/2010/main" val="668768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7F93B-2AF9-9345-8220-AF8EC6D8A1D7}" type="slidenum">
              <a:rPr lang="en-US" smtClean="0"/>
              <a:t>21</a:t>
            </a:fld>
            <a:endParaRPr lang="en-US"/>
          </a:p>
        </p:txBody>
      </p:sp>
    </p:spTree>
    <p:extLst>
      <p:ext uri="{BB962C8B-B14F-4D97-AF65-F5344CB8AC3E}">
        <p14:creationId xmlns:p14="http://schemas.microsoft.com/office/powerpoint/2010/main" val="225202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45F0BF6-CA4F-B34B-AE16-82D75714603A}"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23463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F0BF6-CA4F-B34B-AE16-82D75714603A}"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554656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F0BF6-CA4F-B34B-AE16-82D75714603A}"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67711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F0BF6-CA4F-B34B-AE16-82D75714603A}"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581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5F0BF6-CA4F-B34B-AE16-82D75714603A}" type="datetimeFigureOut">
              <a:rPr lang="en-US" smtClean="0"/>
              <a:t>4/3/2017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642615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5F0BF6-CA4F-B34B-AE16-82D75714603A}"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539619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5F0BF6-CA4F-B34B-AE16-82D75714603A}" type="datetimeFigureOut">
              <a:rPr lang="en-US" smtClean="0"/>
              <a:t>4/3/2017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356910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5F0BF6-CA4F-B34B-AE16-82D75714603A}" type="datetimeFigureOut">
              <a:rPr lang="en-US" smtClean="0"/>
              <a:t>4/3/2017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47116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F0BF6-CA4F-B34B-AE16-82D75714603A}" type="datetimeFigureOut">
              <a:rPr lang="en-US" smtClean="0"/>
              <a:t>4/3/2017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1971449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5F0BF6-CA4F-B34B-AE16-82D75714603A}"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625313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5F0BF6-CA4F-B34B-AE16-82D75714603A}" type="datetimeFigureOut">
              <a:rPr lang="en-US" smtClean="0"/>
              <a:t>4/3/2017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369E41-A7A3-5848-903C-3D27B35E47A7}" type="slidenum">
              <a:rPr lang="en-US" smtClean="0"/>
              <a:t>‹#›</a:t>
            </a:fld>
            <a:endParaRPr lang="en-US"/>
          </a:p>
        </p:txBody>
      </p:sp>
    </p:spTree>
    <p:extLst>
      <p:ext uri="{BB962C8B-B14F-4D97-AF65-F5344CB8AC3E}">
        <p14:creationId xmlns:p14="http://schemas.microsoft.com/office/powerpoint/2010/main" val="2001786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F0BF6-CA4F-B34B-AE16-82D75714603A}" type="datetimeFigureOut">
              <a:rPr lang="en-US" smtClean="0"/>
              <a:t>4/3/2017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369E41-A7A3-5848-903C-3D27B35E47A7}" type="slidenum">
              <a:rPr lang="en-US" smtClean="0"/>
              <a:t>‹#›</a:t>
            </a:fld>
            <a:endParaRPr lang="en-US"/>
          </a:p>
        </p:txBody>
      </p:sp>
    </p:spTree>
    <p:extLst>
      <p:ext uri="{BB962C8B-B14F-4D97-AF65-F5344CB8AC3E}">
        <p14:creationId xmlns:p14="http://schemas.microsoft.com/office/powerpoint/2010/main" val="589363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Entrustable Professional Activities</a:t>
            </a:r>
          </a:p>
        </p:txBody>
      </p:sp>
      <p:sp>
        <p:nvSpPr>
          <p:cNvPr id="3" name="Subtitle 2"/>
          <p:cNvSpPr>
            <a:spLocks noGrp="1"/>
          </p:cNvSpPr>
          <p:nvPr>
            <p:ph type="subTitle" idx="1"/>
          </p:nvPr>
        </p:nvSpPr>
        <p:spPr/>
        <p:txBody>
          <a:bodyPr/>
          <a:lstStyle/>
          <a:p>
            <a:r>
              <a:rPr lang="en-US" dirty="0"/>
              <a:t>AFMRD EPA TASK FORCE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1960" y="3985260"/>
            <a:ext cx="3322320" cy="2545080"/>
          </a:xfrm>
          <a:prstGeom prst="rect">
            <a:avLst/>
          </a:prstGeom>
        </p:spPr>
      </p:pic>
    </p:spTree>
    <p:extLst>
      <p:ext uri="{BB962C8B-B14F-4D97-AF65-F5344CB8AC3E}">
        <p14:creationId xmlns:p14="http://schemas.microsoft.com/office/powerpoint/2010/main" val="832851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EPAs for Family Medicine </a:t>
            </a:r>
            <a:r>
              <a:rPr lang="en-US" dirty="0"/>
              <a:t/>
            </a:r>
            <a:br>
              <a:rPr lang="en-US" dirty="0"/>
            </a:br>
            <a:endParaRPr lang="en-US" dirty="0"/>
          </a:p>
        </p:txBody>
      </p:sp>
      <p:sp>
        <p:nvSpPr>
          <p:cNvPr id="3" name="Content Placeholder 2"/>
          <p:cNvSpPr>
            <a:spLocks noGrp="1"/>
          </p:cNvSpPr>
          <p:nvPr>
            <p:ph idx="1"/>
          </p:nvPr>
        </p:nvSpPr>
        <p:spPr>
          <a:xfrm>
            <a:off x="838200" y="1194561"/>
            <a:ext cx="10515600" cy="5167602"/>
          </a:xfrm>
        </p:spPr>
        <p:txBody>
          <a:bodyPr>
            <a:normAutofit fontScale="92500" lnSpcReduction="20000"/>
          </a:bodyPr>
          <a:lstStyle/>
          <a:p>
            <a:pPr marL="514350" lvl="0" indent="-514350">
              <a:buFont typeface="+mj-lt"/>
              <a:buAutoNum type="arabicPeriod"/>
            </a:pPr>
            <a:r>
              <a:rPr lang="en-US" dirty="0"/>
              <a:t>Provide a usual source of comprehensive, longitudinal medical care for people of all ages.</a:t>
            </a:r>
          </a:p>
          <a:p>
            <a:pPr marL="514350" lvl="0" indent="-514350">
              <a:buFont typeface="+mj-lt"/>
              <a:buAutoNum type="arabicPeriod"/>
            </a:pPr>
            <a:r>
              <a:rPr lang="en-US" dirty="0"/>
              <a:t>Care for patients and families in multiple settings.</a:t>
            </a:r>
          </a:p>
          <a:p>
            <a:pPr marL="514350" lvl="0" indent="-514350">
              <a:buFont typeface="+mj-lt"/>
              <a:buAutoNum type="arabicPeriod"/>
            </a:pPr>
            <a:r>
              <a:rPr lang="en-US" dirty="0"/>
              <a:t>Provide first-contact access to care for health issues and medical problems.</a:t>
            </a:r>
          </a:p>
          <a:p>
            <a:pPr marL="514350" lvl="0" indent="-514350">
              <a:buFont typeface="+mj-lt"/>
              <a:buAutoNum type="arabicPeriod"/>
            </a:pPr>
            <a:r>
              <a:rPr lang="en-US" dirty="0"/>
              <a:t>Provide preventive care that improves wellness, modifies risk factors for illness and injury, and detects illness in early, treatable stages.</a:t>
            </a:r>
          </a:p>
          <a:p>
            <a:pPr marL="514350" lvl="0" indent="-514350">
              <a:buFont typeface="+mj-lt"/>
              <a:buAutoNum type="arabicPeriod"/>
            </a:pPr>
            <a:r>
              <a:rPr lang="en-US" dirty="0"/>
              <a:t>Provide care that speeds recovery from illness and improves function.</a:t>
            </a:r>
          </a:p>
          <a:p>
            <a:pPr marL="514350" lvl="0" indent="-514350">
              <a:buFont typeface="+mj-lt"/>
              <a:buAutoNum type="arabicPeriod"/>
            </a:pPr>
            <a:r>
              <a:rPr lang="en-US" dirty="0"/>
              <a:t>Evaluate and manage undifferentiated symptoms and complex conditions.</a:t>
            </a:r>
          </a:p>
          <a:p>
            <a:pPr marL="514350" lvl="0" indent="-514350">
              <a:buFont typeface="+mj-lt"/>
              <a:buAutoNum type="arabicPeriod"/>
            </a:pPr>
            <a:r>
              <a:rPr lang="en-US" dirty="0"/>
              <a:t>Diagnose and manage chronic medical conditions and multiple co-morbidities.</a:t>
            </a:r>
          </a:p>
          <a:p>
            <a:pPr marL="514350" lvl="0" indent="-514350">
              <a:buFont typeface="+mj-lt"/>
              <a:buAutoNum type="arabicPeriod"/>
            </a:pPr>
            <a:r>
              <a:rPr lang="en-US" dirty="0"/>
              <a:t>Diagnose and manage mental health conditions.</a:t>
            </a:r>
          </a:p>
          <a:p>
            <a:pPr marL="514350" lvl="0" indent="-514350">
              <a:buFont typeface="+mj-lt"/>
              <a:buAutoNum type="arabicPeriod"/>
            </a:pPr>
            <a:r>
              <a:rPr lang="en-US" dirty="0"/>
              <a:t>Diagnose and manage acute illness and injury.</a:t>
            </a:r>
          </a:p>
          <a:p>
            <a:endParaRPr lang="en-US" dirty="0"/>
          </a:p>
        </p:txBody>
      </p:sp>
    </p:spTree>
    <p:extLst>
      <p:ext uri="{BB962C8B-B14F-4D97-AF65-F5344CB8AC3E}">
        <p14:creationId xmlns:p14="http://schemas.microsoft.com/office/powerpoint/2010/main" val="789457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4096" y="540913"/>
            <a:ext cx="10619704" cy="5911402"/>
          </a:xfrm>
        </p:spPr>
        <p:txBody>
          <a:bodyPr>
            <a:normAutofit fontScale="92500" lnSpcReduction="20000"/>
          </a:bodyPr>
          <a:lstStyle/>
          <a:p>
            <a:pPr marL="514350" lvl="0" indent="-514350">
              <a:buFont typeface="+mj-lt"/>
              <a:buAutoNum type="arabicPeriod" startAt="10"/>
            </a:pPr>
            <a:r>
              <a:rPr lang="en-US" dirty="0" smtClean="0"/>
              <a:t>Perform </a:t>
            </a:r>
            <a:r>
              <a:rPr lang="en-US" dirty="0"/>
              <a:t>common procedures in the outpatient or inpatient setting.</a:t>
            </a:r>
          </a:p>
          <a:p>
            <a:pPr marL="514350" lvl="0" indent="-514350">
              <a:buFont typeface="+mj-lt"/>
              <a:buAutoNum type="arabicPeriod" startAt="10"/>
            </a:pPr>
            <a:r>
              <a:rPr lang="en-US" dirty="0" smtClean="0"/>
              <a:t>Manage </a:t>
            </a:r>
            <a:r>
              <a:rPr lang="en-US" dirty="0"/>
              <a:t>prenatal, labor, delivery and post-partum care.</a:t>
            </a:r>
          </a:p>
          <a:p>
            <a:pPr marL="514350" lvl="0" indent="-514350">
              <a:buFont typeface="+mj-lt"/>
              <a:buAutoNum type="arabicPeriod" startAt="10"/>
            </a:pPr>
            <a:r>
              <a:rPr lang="en-US" dirty="0" smtClean="0"/>
              <a:t>Manage </a:t>
            </a:r>
            <a:r>
              <a:rPr lang="en-US" dirty="0"/>
              <a:t>end-of-life and palliative care.</a:t>
            </a:r>
          </a:p>
          <a:p>
            <a:pPr marL="514350" lvl="0" indent="-514350">
              <a:buFont typeface="+mj-lt"/>
              <a:buAutoNum type="arabicPeriod" startAt="10"/>
            </a:pPr>
            <a:r>
              <a:rPr lang="en-US" dirty="0" smtClean="0"/>
              <a:t>Manage </a:t>
            </a:r>
            <a:r>
              <a:rPr lang="en-US" dirty="0"/>
              <a:t>inpatient care, discharge planning, transitions of care.</a:t>
            </a:r>
          </a:p>
          <a:p>
            <a:pPr marL="514350" lvl="0" indent="-514350">
              <a:buFont typeface="+mj-lt"/>
              <a:buAutoNum type="arabicPeriod" startAt="10"/>
            </a:pPr>
            <a:r>
              <a:rPr lang="en-US" dirty="0" smtClean="0"/>
              <a:t>Manage </a:t>
            </a:r>
            <a:r>
              <a:rPr lang="en-US" dirty="0"/>
              <a:t>care for patients with medical emergencies.</a:t>
            </a:r>
          </a:p>
          <a:p>
            <a:pPr marL="514350" lvl="0" indent="-514350">
              <a:buFont typeface="+mj-lt"/>
              <a:buAutoNum type="arabicPeriod" startAt="10"/>
            </a:pPr>
            <a:r>
              <a:rPr lang="en-US" dirty="0" smtClean="0"/>
              <a:t>Develop </a:t>
            </a:r>
            <a:r>
              <a:rPr lang="en-US" dirty="0"/>
              <a:t>trusting relationships and sustained partnerships with patients,    </a:t>
            </a:r>
            <a:r>
              <a:rPr lang="en-US" dirty="0" smtClean="0"/>
              <a:t>families </a:t>
            </a:r>
            <a:r>
              <a:rPr lang="en-US" dirty="0"/>
              <a:t>and communities.</a:t>
            </a:r>
          </a:p>
          <a:p>
            <a:pPr marL="514350" lvl="0" indent="-514350">
              <a:buFont typeface="+mj-lt"/>
              <a:buAutoNum type="arabicPeriod" startAt="10"/>
            </a:pPr>
            <a:r>
              <a:rPr lang="en-US" dirty="0" smtClean="0"/>
              <a:t>Use </a:t>
            </a:r>
            <a:r>
              <a:rPr lang="en-US" dirty="0"/>
              <a:t>data to optimize the care of individuals, families and populations.</a:t>
            </a:r>
          </a:p>
          <a:p>
            <a:pPr marL="514350" lvl="0" indent="-514350">
              <a:buFont typeface="+mj-lt"/>
              <a:buAutoNum type="arabicPeriod" startAt="10"/>
            </a:pPr>
            <a:r>
              <a:rPr lang="en-US" dirty="0" smtClean="0"/>
              <a:t>In </a:t>
            </a:r>
            <a:r>
              <a:rPr lang="en-US" dirty="0"/>
              <a:t>the context of culture and health beliefs of patients and families, use </a:t>
            </a:r>
            <a:r>
              <a:rPr lang="en-US" dirty="0" smtClean="0"/>
              <a:t>the </a:t>
            </a:r>
            <a:r>
              <a:rPr lang="en-US" dirty="0"/>
              <a:t>best science to set mutual health goals and provide services most </a:t>
            </a:r>
            <a:r>
              <a:rPr lang="en-US" dirty="0" smtClean="0"/>
              <a:t>likely </a:t>
            </a:r>
            <a:r>
              <a:rPr lang="en-US" dirty="0"/>
              <a:t>to benefit health.</a:t>
            </a:r>
          </a:p>
          <a:p>
            <a:pPr marL="514350" lvl="0" indent="-514350">
              <a:buFont typeface="+mj-lt"/>
              <a:buAutoNum type="arabicPeriod" startAt="10"/>
            </a:pPr>
            <a:r>
              <a:rPr lang="en-US" dirty="0" smtClean="0"/>
              <a:t>Advocate </a:t>
            </a:r>
            <a:r>
              <a:rPr lang="en-US" dirty="0"/>
              <a:t>for patients, families and communities to optimize health care </a:t>
            </a:r>
            <a:r>
              <a:rPr lang="en-US" dirty="0" smtClean="0"/>
              <a:t>equity </a:t>
            </a:r>
            <a:r>
              <a:rPr lang="en-US" dirty="0"/>
              <a:t>and minimize health outcome disparities.</a:t>
            </a:r>
          </a:p>
          <a:p>
            <a:pPr marL="514350" lvl="0" indent="-514350">
              <a:buFont typeface="+mj-lt"/>
              <a:buAutoNum type="arabicPeriod" startAt="10"/>
            </a:pPr>
            <a:r>
              <a:rPr lang="en-US" dirty="0" smtClean="0"/>
              <a:t>Provide </a:t>
            </a:r>
            <a:r>
              <a:rPr lang="en-US" dirty="0"/>
              <a:t>leadership within inter-professional health care teams.</a:t>
            </a:r>
          </a:p>
          <a:p>
            <a:pPr marL="514350" lvl="0" indent="-514350">
              <a:buFont typeface="+mj-lt"/>
              <a:buAutoNum type="arabicPeriod" startAt="10"/>
            </a:pPr>
            <a:r>
              <a:rPr lang="en-US" dirty="0" smtClean="0"/>
              <a:t>Coordinate </a:t>
            </a:r>
            <a:r>
              <a:rPr lang="en-US" dirty="0"/>
              <a:t>care and evaluate specialty consultation as the condition of </a:t>
            </a:r>
            <a:r>
              <a:rPr lang="en-US" dirty="0" smtClean="0"/>
              <a:t>the </a:t>
            </a:r>
            <a:r>
              <a:rPr lang="en-US" dirty="0"/>
              <a:t>patient requires.</a:t>
            </a:r>
          </a:p>
          <a:p>
            <a:endParaRPr lang="en-US" dirty="0"/>
          </a:p>
        </p:txBody>
      </p:sp>
    </p:spTree>
    <p:extLst>
      <p:ext uri="{BB962C8B-B14F-4D97-AF65-F5344CB8AC3E}">
        <p14:creationId xmlns:p14="http://schemas.microsoft.com/office/powerpoint/2010/main" val="185148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318" y="293407"/>
            <a:ext cx="11156576" cy="1325563"/>
          </a:xfrm>
        </p:spPr>
        <p:txBody>
          <a:bodyPr/>
          <a:lstStyle/>
          <a:p>
            <a:r>
              <a:rPr lang="en-US" dirty="0"/>
              <a:t>EPAs Mapped to Subcompetency and Milestone Level</a:t>
            </a:r>
          </a:p>
        </p:txBody>
      </p:sp>
      <p:sp>
        <p:nvSpPr>
          <p:cNvPr id="6" name="Title 1"/>
          <p:cNvSpPr txBox="1">
            <a:spLocks/>
          </p:cNvSpPr>
          <p:nvPr/>
        </p:nvSpPr>
        <p:spPr>
          <a:xfrm>
            <a:off x="300318" y="4838513"/>
            <a:ext cx="111565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45438671"/>
              </p:ext>
            </p:extLst>
          </p:nvPr>
        </p:nvGraphicFramePr>
        <p:xfrm>
          <a:off x="516840" y="1825625"/>
          <a:ext cx="11111942" cy="4813713"/>
        </p:xfrm>
        <a:graphic>
          <a:graphicData uri="http://schemas.openxmlformats.org/drawingml/2006/table">
            <a:tbl>
              <a:tblPr firstRow="1" firstCol="1" bandRow="1"/>
              <a:tblGrid>
                <a:gridCol w="2422854">
                  <a:extLst>
                    <a:ext uri="{9D8B030D-6E8A-4147-A177-3AD203B41FA5}">
                      <a16:colId xmlns:a16="http://schemas.microsoft.com/office/drawing/2014/main" xmlns="" val="20000"/>
                    </a:ext>
                  </a:extLst>
                </a:gridCol>
                <a:gridCol w="430818">
                  <a:extLst>
                    <a:ext uri="{9D8B030D-6E8A-4147-A177-3AD203B41FA5}">
                      <a16:colId xmlns:a16="http://schemas.microsoft.com/office/drawing/2014/main" xmlns="" val="20001"/>
                    </a:ext>
                  </a:extLst>
                </a:gridCol>
                <a:gridCol w="431785">
                  <a:extLst>
                    <a:ext uri="{9D8B030D-6E8A-4147-A177-3AD203B41FA5}">
                      <a16:colId xmlns:a16="http://schemas.microsoft.com/office/drawing/2014/main" xmlns="" val="20002"/>
                    </a:ext>
                  </a:extLst>
                </a:gridCol>
                <a:gridCol w="430818">
                  <a:extLst>
                    <a:ext uri="{9D8B030D-6E8A-4147-A177-3AD203B41FA5}">
                      <a16:colId xmlns:a16="http://schemas.microsoft.com/office/drawing/2014/main" xmlns="" val="20003"/>
                    </a:ext>
                  </a:extLst>
                </a:gridCol>
                <a:gridCol w="431785">
                  <a:extLst>
                    <a:ext uri="{9D8B030D-6E8A-4147-A177-3AD203B41FA5}">
                      <a16:colId xmlns:a16="http://schemas.microsoft.com/office/drawing/2014/main" xmlns="" val="20004"/>
                    </a:ext>
                  </a:extLst>
                </a:gridCol>
                <a:gridCol w="430818">
                  <a:extLst>
                    <a:ext uri="{9D8B030D-6E8A-4147-A177-3AD203B41FA5}">
                      <a16:colId xmlns:a16="http://schemas.microsoft.com/office/drawing/2014/main" xmlns="" val="20005"/>
                    </a:ext>
                  </a:extLst>
                </a:gridCol>
                <a:gridCol w="431785">
                  <a:extLst>
                    <a:ext uri="{9D8B030D-6E8A-4147-A177-3AD203B41FA5}">
                      <a16:colId xmlns:a16="http://schemas.microsoft.com/office/drawing/2014/main" xmlns="" val="20006"/>
                    </a:ext>
                  </a:extLst>
                </a:gridCol>
                <a:gridCol w="431785">
                  <a:extLst>
                    <a:ext uri="{9D8B030D-6E8A-4147-A177-3AD203B41FA5}">
                      <a16:colId xmlns:a16="http://schemas.microsoft.com/office/drawing/2014/main" xmlns="" val="20007"/>
                    </a:ext>
                  </a:extLst>
                </a:gridCol>
                <a:gridCol w="432757">
                  <a:extLst>
                    <a:ext uri="{9D8B030D-6E8A-4147-A177-3AD203B41FA5}">
                      <a16:colId xmlns:a16="http://schemas.microsoft.com/office/drawing/2014/main" xmlns="" val="20008"/>
                    </a:ext>
                  </a:extLst>
                </a:gridCol>
                <a:gridCol w="431785">
                  <a:extLst>
                    <a:ext uri="{9D8B030D-6E8A-4147-A177-3AD203B41FA5}">
                      <a16:colId xmlns:a16="http://schemas.microsoft.com/office/drawing/2014/main" xmlns="" val="20009"/>
                    </a:ext>
                  </a:extLst>
                </a:gridCol>
                <a:gridCol w="432757">
                  <a:extLst>
                    <a:ext uri="{9D8B030D-6E8A-4147-A177-3AD203B41FA5}">
                      <a16:colId xmlns:a16="http://schemas.microsoft.com/office/drawing/2014/main" xmlns="" val="20010"/>
                    </a:ext>
                  </a:extLst>
                </a:gridCol>
                <a:gridCol w="432757">
                  <a:extLst>
                    <a:ext uri="{9D8B030D-6E8A-4147-A177-3AD203B41FA5}">
                      <a16:colId xmlns:a16="http://schemas.microsoft.com/office/drawing/2014/main" xmlns="" val="20011"/>
                    </a:ext>
                  </a:extLst>
                </a:gridCol>
                <a:gridCol w="431785">
                  <a:extLst>
                    <a:ext uri="{9D8B030D-6E8A-4147-A177-3AD203B41FA5}">
                      <a16:colId xmlns:a16="http://schemas.microsoft.com/office/drawing/2014/main" xmlns="" val="20012"/>
                    </a:ext>
                  </a:extLst>
                </a:gridCol>
                <a:gridCol w="432757">
                  <a:extLst>
                    <a:ext uri="{9D8B030D-6E8A-4147-A177-3AD203B41FA5}">
                      <a16:colId xmlns:a16="http://schemas.microsoft.com/office/drawing/2014/main" xmlns="" val="20013"/>
                    </a:ext>
                  </a:extLst>
                </a:gridCol>
                <a:gridCol w="431785">
                  <a:extLst>
                    <a:ext uri="{9D8B030D-6E8A-4147-A177-3AD203B41FA5}">
                      <a16:colId xmlns:a16="http://schemas.microsoft.com/office/drawing/2014/main" xmlns="" val="20014"/>
                    </a:ext>
                  </a:extLst>
                </a:gridCol>
                <a:gridCol w="432757">
                  <a:extLst>
                    <a:ext uri="{9D8B030D-6E8A-4147-A177-3AD203B41FA5}">
                      <a16:colId xmlns:a16="http://schemas.microsoft.com/office/drawing/2014/main" xmlns="" val="20015"/>
                    </a:ext>
                  </a:extLst>
                </a:gridCol>
                <a:gridCol w="431785">
                  <a:extLst>
                    <a:ext uri="{9D8B030D-6E8A-4147-A177-3AD203B41FA5}">
                      <a16:colId xmlns:a16="http://schemas.microsoft.com/office/drawing/2014/main" xmlns="" val="20016"/>
                    </a:ext>
                  </a:extLst>
                </a:gridCol>
                <a:gridCol w="432757">
                  <a:extLst>
                    <a:ext uri="{9D8B030D-6E8A-4147-A177-3AD203B41FA5}">
                      <a16:colId xmlns:a16="http://schemas.microsoft.com/office/drawing/2014/main" xmlns="" val="20017"/>
                    </a:ext>
                  </a:extLst>
                </a:gridCol>
                <a:gridCol w="431785">
                  <a:extLst>
                    <a:ext uri="{9D8B030D-6E8A-4147-A177-3AD203B41FA5}">
                      <a16:colId xmlns:a16="http://schemas.microsoft.com/office/drawing/2014/main" xmlns="" val="20018"/>
                    </a:ext>
                  </a:extLst>
                </a:gridCol>
                <a:gridCol w="432757">
                  <a:extLst>
                    <a:ext uri="{9D8B030D-6E8A-4147-A177-3AD203B41FA5}">
                      <a16:colId xmlns:a16="http://schemas.microsoft.com/office/drawing/2014/main" xmlns="" val="20019"/>
                    </a:ext>
                  </a:extLst>
                </a:gridCol>
                <a:gridCol w="481270">
                  <a:extLst>
                    <a:ext uri="{9D8B030D-6E8A-4147-A177-3AD203B41FA5}">
                      <a16:colId xmlns:a16="http://schemas.microsoft.com/office/drawing/2014/main" xmlns="" val="20020"/>
                    </a:ext>
                  </a:extLst>
                </a:gridCol>
              </a:tblGrid>
              <a:tr h="85959">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EPA Number</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16</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17</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18</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19</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20</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PC1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Cares for acutely ill patients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PC2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Cares for patients with chronic conditions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PC3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Disease prevention and health promotion</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PC4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Manages unclear diagnoses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PC5</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Performs appropriate procedures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MK1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Performs appropriate procedures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MK2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Applies critical thinking</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57877">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SBP1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 conscious care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SBP2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Emphasizes patient safety</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SBP3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Advocates for individual and community health</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75069">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SBP4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5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Coordinates team based care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PBL1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Locates, appraises and assimilates evidence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171918">
                <a:tc>
                  <a:txBody>
                    <a:bodyPr/>
                    <a:lstStyle/>
                    <a:p>
                      <a:pPr marL="0" marR="0">
                        <a:lnSpc>
                          <a:spcPct val="115000"/>
                        </a:lnSpc>
                        <a:spcBef>
                          <a:spcPts val="0"/>
                        </a:spcBef>
                        <a:spcAft>
                          <a:spcPts val="0"/>
                        </a:spcAft>
                        <a:tabLst>
                          <a:tab pos="590550" algn="l"/>
                        </a:tabLst>
                      </a:pPr>
                      <a:r>
                        <a:rPr lang="en-US" sz="400" b="1">
                          <a:effectLst/>
                          <a:latin typeface="Calibri" panose="020F0502020204030204" pitchFamily="34" charset="0"/>
                          <a:ea typeface="Calibri" panose="020F0502020204030204" pitchFamily="34" charset="0"/>
                          <a:cs typeface="Times New Roman" panose="02020603050405020304" pitchFamily="18" charset="0"/>
                        </a:rPr>
                        <a:t>PBL2	</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Self-Directed learning</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PBL3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Improves systems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Prof1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Completes process of professionalization</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Prof2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Professional conduct and accountability</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6"/>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Prof3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Demonstrates humanism</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7"/>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Prof4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Maintain emotional, physical and mental health</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8"/>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C1</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Develops relationships with pts and families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9"/>
                  </a:ext>
                </a:extLst>
              </a:tr>
              <a:tr h="240686">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C2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Communicates effectively with pts and families</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0"/>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C3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Relationships within Medicine</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1"/>
                  </a:ext>
                </a:extLst>
              </a:tr>
              <a:tr h="171918">
                <a:tc>
                  <a:txBody>
                    <a:bodyPr/>
                    <a:lstStyle/>
                    <a:p>
                      <a:pPr marL="0" marR="0">
                        <a:lnSpc>
                          <a:spcPct val="115000"/>
                        </a:lnSpc>
                        <a:spcBef>
                          <a:spcPts val="0"/>
                        </a:spcBef>
                        <a:spcAft>
                          <a:spcPts val="0"/>
                        </a:spcAft>
                      </a:pPr>
                      <a:r>
                        <a:rPr lang="en-US" sz="400" b="1">
                          <a:effectLst/>
                          <a:latin typeface="Calibri" panose="020F0502020204030204" pitchFamily="34" charset="0"/>
                          <a:ea typeface="Calibri" panose="020F0502020204030204" pitchFamily="34" charset="0"/>
                          <a:cs typeface="Times New Roman" panose="02020603050405020304" pitchFamily="18" charset="0"/>
                        </a:rPr>
                        <a:t>C4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Use Technology</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3</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4</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Lvl 2</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a:effectLst/>
                          <a:latin typeface="Calibri" panose="020F0502020204030204" pitchFamily="34" charset="0"/>
                          <a:ea typeface="Calibri" panose="020F0502020204030204" pitchFamily="34" charset="0"/>
                          <a:cs typeface="Times New Roman" panose="02020603050405020304" pitchFamily="18" charset="0"/>
                        </a:rPr>
                        <a:t>-</a:t>
                      </a:r>
                      <a:endParaRPr lang="en-US" sz="50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400" dirty="0">
                          <a:effectLst/>
                          <a:latin typeface="Calibri" panose="020F0502020204030204" pitchFamily="34" charset="0"/>
                          <a:ea typeface="Calibri" panose="020F0502020204030204" pitchFamily="34" charset="0"/>
                          <a:cs typeface="Times New Roman" panose="02020603050405020304" pitchFamily="18" charset="0"/>
                        </a:rPr>
                        <a:t>-</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0405" marR="30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2"/>
                  </a:ext>
                </a:extLst>
              </a:tr>
            </a:tbl>
          </a:graphicData>
        </a:graphic>
      </p:graphicFrame>
    </p:spTree>
    <p:extLst>
      <p:ext uri="{BB962C8B-B14F-4D97-AF65-F5344CB8AC3E}">
        <p14:creationId xmlns:p14="http://schemas.microsoft.com/office/powerpoint/2010/main" val="858297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Entrustment for Independence in an EPA Maps to Specific Milestone Levels</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16920883"/>
              </p:ext>
            </p:extLst>
          </p:nvPr>
        </p:nvGraphicFramePr>
        <p:xfrm>
          <a:off x="357809" y="1302290"/>
          <a:ext cx="11569148" cy="5607601"/>
        </p:xfrm>
        <a:graphic>
          <a:graphicData uri="http://schemas.openxmlformats.org/drawingml/2006/table">
            <a:tbl>
              <a:tblPr firstRow="1" firstCol="1" bandRow="1"/>
              <a:tblGrid>
                <a:gridCol w="2344861">
                  <a:extLst>
                    <a:ext uri="{9D8B030D-6E8A-4147-A177-3AD203B41FA5}">
                      <a16:colId xmlns:a16="http://schemas.microsoft.com/office/drawing/2014/main" xmlns="" val="20000"/>
                    </a:ext>
                  </a:extLst>
                </a:gridCol>
                <a:gridCol w="7277879">
                  <a:extLst>
                    <a:ext uri="{9D8B030D-6E8A-4147-A177-3AD203B41FA5}">
                      <a16:colId xmlns:a16="http://schemas.microsoft.com/office/drawing/2014/main" xmlns="" val="20001"/>
                    </a:ext>
                  </a:extLst>
                </a:gridCol>
                <a:gridCol w="1946408">
                  <a:extLst>
                    <a:ext uri="{9D8B030D-6E8A-4147-A177-3AD203B41FA5}">
                      <a16:colId xmlns:a16="http://schemas.microsoft.com/office/drawing/2014/main" xmlns="" val="20002"/>
                    </a:ext>
                  </a:extLst>
                </a:gridCol>
              </a:tblGrid>
              <a:tr h="526510">
                <a:tc>
                  <a:txBody>
                    <a:bodyPr/>
                    <a:lstStyle/>
                    <a:p>
                      <a:pPr marL="0" marR="0">
                        <a:lnSpc>
                          <a:spcPct val="115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Competency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Subcompetency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0" marR="0">
                        <a:lnSpc>
                          <a:spcPct val="115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Milestone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xmlns="" val="10000"/>
                  </a:ext>
                </a:extLst>
              </a:tr>
              <a:tr h="733785">
                <a:tc rowSpan="2">
                  <a:txBody>
                    <a:bodyPr/>
                    <a:lstStyle/>
                    <a:p>
                      <a:pPr marL="0" marR="0">
                        <a:lnSpc>
                          <a:spcPct val="115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Patient Care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PC-1: Cares for acutely ill or injured patients in urgent and emergent situations in all settings</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2</a:t>
                      </a:r>
                    </a:p>
                    <a:p>
                      <a:pPr marL="0" marR="0">
                        <a:lnSpc>
                          <a:spcPct val="115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54362">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PC-2 Cares for patients with chronic conditions</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2</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65788">
                <a:tc>
                  <a:txBody>
                    <a:bodyPr/>
                    <a:lstStyle/>
                    <a:p>
                      <a:pPr marL="0" marR="0">
                        <a:lnSpc>
                          <a:spcPct val="115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Medical Knowledge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MK-2: Applies critical thinking skills in patient care</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2</a:t>
                      </a:r>
                    </a:p>
                    <a:p>
                      <a:pPr marL="0" marR="0">
                        <a:lnSpc>
                          <a:spcPct val="115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32894">
                <a:tc rowSpan="2">
                  <a:txBody>
                    <a:bodyPr/>
                    <a:lstStyle/>
                    <a:p>
                      <a:pPr marL="0" marR="0">
                        <a:lnSpc>
                          <a:spcPct val="115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Systems Based Practice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SBP-1: Provides cost-conscious medical care</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Level 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28041">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SBP-4: Coordinates team-based care</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2</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46810">
                <a:tc>
                  <a:txBody>
                    <a:bodyPr/>
                    <a:lstStyle/>
                    <a:p>
                      <a:pPr marL="0" marR="0">
                        <a:lnSpc>
                          <a:spcPct val="115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Professionalism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PROF-3: Demonstrates humanism and cultural proficiency</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Level 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665788">
                <a:tc rowSpan="2">
                  <a:txBody>
                    <a:bodyPr/>
                    <a:lstStyle/>
                    <a:p>
                      <a:pPr marL="0" marR="0">
                        <a:lnSpc>
                          <a:spcPct val="115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Communication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COMM-1: Develops meaningful, therapeutic relationships with patients and families</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2</a:t>
                      </a:r>
                    </a:p>
                    <a:p>
                      <a:pPr marL="0" marR="0">
                        <a:lnSpc>
                          <a:spcPct val="115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665788">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COMM-2: Communicates effectively with patients, families, and the public</a:t>
                      </a: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Level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4570" marR="24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335020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Methods for Using EPAs</a:t>
            </a:r>
          </a:p>
        </p:txBody>
      </p:sp>
      <p:sp>
        <p:nvSpPr>
          <p:cNvPr id="3" name="Content Placeholder 2"/>
          <p:cNvSpPr>
            <a:spLocks noGrp="1"/>
          </p:cNvSpPr>
          <p:nvPr>
            <p:ph idx="1"/>
          </p:nvPr>
        </p:nvSpPr>
        <p:spPr/>
        <p:txBody>
          <a:bodyPr/>
          <a:lstStyle/>
          <a:p>
            <a:r>
              <a:rPr lang="en-US" dirty="0"/>
              <a:t>Resident evaluation </a:t>
            </a:r>
          </a:p>
          <a:p>
            <a:r>
              <a:rPr lang="en-US" dirty="0"/>
              <a:t>Resident education plan development </a:t>
            </a:r>
          </a:p>
          <a:p>
            <a:r>
              <a:rPr lang="en-US" dirty="0"/>
              <a:t>Curriculum evaluation and design </a:t>
            </a:r>
          </a:p>
          <a:p>
            <a:r>
              <a:rPr lang="en-US" dirty="0"/>
              <a:t>See separate documents and PowerPoint presentations for each of these areas</a:t>
            </a:r>
          </a:p>
        </p:txBody>
      </p:sp>
    </p:spTree>
    <p:extLst>
      <p:ext uri="{BB962C8B-B14F-4D97-AF65-F5344CB8AC3E}">
        <p14:creationId xmlns:p14="http://schemas.microsoft.com/office/powerpoint/2010/main" val="1878752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a:t>
            </a:r>
            <a:endParaRPr lang="en-US" dirty="0"/>
          </a:p>
        </p:txBody>
      </p:sp>
      <p:sp>
        <p:nvSpPr>
          <p:cNvPr id="3" name="Content Placeholder 2"/>
          <p:cNvSpPr>
            <a:spLocks noGrp="1"/>
          </p:cNvSpPr>
          <p:nvPr>
            <p:ph idx="1"/>
          </p:nvPr>
        </p:nvSpPr>
        <p:spPr>
          <a:xfrm>
            <a:off x="838200" y="1690688"/>
            <a:ext cx="10515600" cy="4486275"/>
          </a:xfrm>
        </p:spPr>
        <p:txBody>
          <a:bodyPr>
            <a:normAutofit lnSpcReduction="10000"/>
          </a:bodyPr>
          <a:lstStyle/>
          <a:p>
            <a:pPr marL="342900" marR="0" lvl="0" indent="-342900">
              <a:lnSpc>
                <a:spcPct val="115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ten Cate O. Trusting graduates to enter residency: what does it take? JGME, March 2014</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ten Cate O. Competency-based education, </a:t>
            </a:r>
            <a:r>
              <a:rPr lang="en-US" dirty="0" err="1">
                <a:latin typeface="Calibri" panose="020F0502020204030204" pitchFamily="34" charset="0"/>
                <a:ea typeface="Calibri" panose="020F0502020204030204" pitchFamily="34" charset="0"/>
                <a:cs typeface="Times New Roman" panose="02020603050405020304" pitchFamily="18" charset="0"/>
              </a:rPr>
              <a:t>entrustable</a:t>
            </a:r>
            <a:r>
              <a:rPr lang="en-US" dirty="0">
                <a:latin typeface="Calibri" panose="020F0502020204030204" pitchFamily="34" charset="0"/>
                <a:ea typeface="Calibri" panose="020F0502020204030204" pitchFamily="34" charset="0"/>
                <a:cs typeface="Times New Roman" panose="02020603050405020304" pitchFamily="18" charset="0"/>
              </a:rPr>
              <a:t> professional activities, and the power of language. JGME, March 2013</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ten Cate O, Scheele F. Competency-based postgraduate training: can we bridge the gap between theory and clinical practice? Academic Medicine, June 2007</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ten Cate, O. Nuts and Bolts of Entrustable Professional Activities, JGME March 2013, 157-158</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67315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Ready Resident </a:t>
            </a:r>
          </a:p>
        </p:txBody>
      </p:sp>
      <p:sp>
        <p:nvSpPr>
          <p:cNvPr id="3" name="Content Placeholder 2"/>
          <p:cNvSpPr>
            <a:spLocks noGrp="1"/>
          </p:cNvSpPr>
          <p:nvPr>
            <p:ph idx="1"/>
          </p:nvPr>
        </p:nvSpPr>
        <p:spPr/>
        <p:txBody>
          <a:bodyPr/>
          <a:lstStyle/>
          <a:p>
            <a:pPr marL="0" indent="0">
              <a:buNone/>
            </a:pPr>
            <a:r>
              <a:rPr lang="en-US" dirty="0"/>
              <a:t>March, CCC meeting: Evaluating an R1 who is receiving comments on his evaluations that he </a:t>
            </a:r>
            <a:r>
              <a:rPr lang="en-US" u="sng" dirty="0"/>
              <a:t>is consistently not evaluating emergencies on the hospital service well</a:t>
            </a:r>
            <a:r>
              <a:rPr lang="en-US" dirty="0"/>
              <a:t>. Overall his evaluations are above average, in management of the patients, presentations, notes, communication with peers and patients and professionalism. However there are several comments under PC1 sub-competency and  MK1 sub-competency and C1 subcompetency regarding need for direct senior resident supervision for these situations.  </a:t>
            </a:r>
          </a:p>
        </p:txBody>
      </p:sp>
    </p:spTree>
    <p:extLst>
      <p:ext uri="{BB962C8B-B14F-4D97-AF65-F5344CB8AC3E}">
        <p14:creationId xmlns:p14="http://schemas.microsoft.com/office/powerpoint/2010/main" val="143306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318" y="221690"/>
            <a:ext cx="10515600" cy="1325563"/>
          </a:xfrm>
        </p:spPr>
        <p:txBody>
          <a:bodyPr/>
          <a:lstStyle/>
          <a:p>
            <a:r>
              <a:rPr lang="en-US" dirty="0"/>
              <a:t>CCC Action	</a:t>
            </a:r>
          </a:p>
        </p:txBody>
      </p:sp>
      <p:sp>
        <p:nvSpPr>
          <p:cNvPr id="3" name="Content Placeholder 2"/>
          <p:cNvSpPr>
            <a:spLocks noGrp="1"/>
          </p:cNvSpPr>
          <p:nvPr>
            <p:ph idx="1"/>
          </p:nvPr>
        </p:nvSpPr>
        <p:spPr>
          <a:xfrm>
            <a:off x="573741" y="1308847"/>
            <a:ext cx="10780059" cy="4868116"/>
          </a:xfrm>
        </p:spPr>
        <p:txBody>
          <a:bodyPr>
            <a:normAutofit lnSpcReduction="10000"/>
          </a:bodyPr>
          <a:lstStyle/>
          <a:p>
            <a:r>
              <a:rPr lang="en-US" dirty="0"/>
              <a:t>The CCC recognizes that despite passing all of the rotations this resident still had one global area that needs to be improved before supervising other residents. </a:t>
            </a:r>
          </a:p>
          <a:p>
            <a:r>
              <a:rPr lang="en-US" dirty="0"/>
              <a:t>The CCC gives feedback to the resident and PD that this resident needs to focus on EPA #14 “Manage care for patients with medical emergencies”</a:t>
            </a:r>
          </a:p>
          <a:p>
            <a:r>
              <a:rPr lang="en-US" dirty="0"/>
              <a:t>Resident is currently meeting this level</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Observation only</a:t>
            </a:r>
          </a:p>
          <a:p>
            <a:pPr lvl="1">
              <a:buFont typeface="Calibri" panose="020F0502020204030204" pitchFamily="34" charset="0"/>
              <a:buChar char="⁻"/>
            </a:pPr>
            <a:r>
              <a:rPr lang="en-US" b="1" dirty="0">
                <a:effectLst/>
                <a:latin typeface="Calibri" charset="0"/>
                <a:ea typeface="Calibri" charset="0"/>
                <a:cs typeface="Times New Roman" charset="0"/>
              </a:rPr>
              <a:t>Execution with direct, proactive supervision</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Execution with direct, reactive supervision</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Supervision at a distance and/or post hoc</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Trainee supervises more junior colleagues</a:t>
            </a:r>
            <a:endParaRPr lang="en-US" dirty="0">
              <a:latin typeface="Calibri" charset="0"/>
              <a:ea typeface="Calibri" charset="0"/>
              <a:cs typeface="Times New Roman" charset="0"/>
            </a:endParaRPr>
          </a:p>
        </p:txBody>
      </p:sp>
    </p:spTree>
    <p:extLst>
      <p:ext uri="{BB962C8B-B14F-4D97-AF65-F5344CB8AC3E}">
        <p14:creationId xmlns:p14="http://schemas.microsoft.com/office/powerpoint/2010/main" val="399856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388" y="203760"/>
            <a:ext cx="10515600" cy="1325563"/>
          </a:xfrm>
        </p:spPr>
        <p:txBody>
          <a:bodyPr/>
          <a:lstStyle/>
          <a:p>
            <a:r>
              <a:rPr lang="en-US" dirty="0"/>
              <a:t>CCC Recommendation</a:t>
            </a:r>
          </a:p>
        </p:txBody>
      </p:sp>
      <p:sp>
        <p:nvSpPr>
          <p:cNvPr id="3" name="Content Placeholder 2"/>
          <p:cNvSpPr>
            <a:spLocks noGrp="1"/>
          </p:cNvSpPr>
          <p:nvPr>
            <p:ph idx="1"/>
          </p:nvPr>
        </p:nvSpPr>
        <p:spPr>
          <a:xfrm>
            <a:off x="448235" y="1290918"/>
            <a:ext cx="10905565" cy="5217458"/>
          </a:xfrm>
        </p:spPr>
        <p:txBody>
          <a:bodyPr>
            <a:normAutofit/>
          </a:bodyPr>
          <a:lstStyle/>
          <a:p>
            <a:r>
              <a:rPr lang="en-US" dirty="0">
                <a:effectLst/>
                <a:latin typeface="Calibri" charset="0"/>
                <a:ea typeface="Calibri" charset="0"/>
                <a:cs typeface="Times New Roman" charset="0"/>
              </a:rPr>
              <a:t>In order to supervise as an R2, resident needs to be at </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Observation only</a:t>
            </a:r>
          </a:p>
          <a:p>
            <a:pPr lvl="1">
              <a:buFont typeface="Calibri" panose="020F0502020204030204" pitchFamily="34" charset="0"/>
              <a:buChar char="⁻"/>
            </a:pPr>
            <a:r>
              <a:rPr lang="en-US" b="1" dirty="0">
                <a:solidFill>
                  <a:schemeClr val="bg1">
                    <a:lumMod val="75000"/>
                  </a:schemeClr>
                </a:solidFill>
                <a:effectLst/>
                <a:latin typeface="Calibri" charset="0"/>
                <a:ea typeface="Calibri" charset="0"/>
                <a:cs typeface="Times New Roman" charset="0"/>
              </a:rPr>
              <a:t>Execution with direct, proactive supervision</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Execution with direct, reactive supervision</a:t>
            </a:r>
          </a:p>
          <a:p>
            <a:pPr lvl="1">
              <a:buFont typeface="Calibri" panose="020F0502020204030204" pitchFamily="34" charset="0"/>
              <a:buChar char="⁻"/>
            </a:pPr>
            <a:r>
              <a:rPr lang="en-US" b="1" i="1" dirty="0">
                <a:effectLst/>
                <a:latin typeface="Calibri" charset="0"/>
                <a:ea typeface="Calibri" charset="0"/>
                <a:cs typeface="Times New Roman" charset="0"/>
              </a:rPr>
              <a:t>Supervision at a distance and/or post hoc</a:t>
            </a:r>
          </a:p>
          <a:p>
            <a:pPr lvl="1">
              <a:buFont typeface="Calibri" panose="020F0502020204030204" pitchFamily="34" charset="0"/>
              <a:buChar char="⁻"/>
            </a:pPr>
            <a:r>
              <a:rPr lang="en-US" i="1" dirty="0">
                <a:solidFill>
                  <a:schemeClr val="bg1">
                    <a:lumMod val="65000"/>
                  </a:schemeClr>
                </a:solidFill>
                <a:effectLst/>
                <a:latin typeface="Calibri" charset="0"/>
                <a:ea typeface="Calibri" charset="0"/>
                <a:cs typeface="Times New Roman" charset="0"/>
              </a:rPr>
              <a:t>Trainee supervises more junior colleagues</a:t>
            </a:r>
            <a:endParaRPr lang="en-US" dirty="0">
              <a:effectLst/>
              <a:latin typeface="Calibri" charset="0"/>
              <a:ea typeface="Calibri" charset="0"/>
              <a:cs typeface="Times New Roman" charset="0"/>
            </a:endParaRPr>
          </a:p>
          <a:p>
            <a:r>
              <a:rPr lang="en-US" dirty="0"/>
              <a:t>A specific remediation plan is recommended by the CCC in order to increase skills in emergent care. </a:t>
            </a:r>
          </a:p>
          <a:p>
            <a:r>
              <a:rPr lang="en-US" dirty="0"/>
              <a:t>Needs to grow from direct supervision to supervision at a distance before he will be a second year supervising on In Patient service.</a:t>
            </a:r>
          </a:p>
          <a:p>
            <a:pPr lvl="1"/>
            <a:endParaRPr lang="en-US" dirty="0"/>
          </a:p>
        </p:txBody>
      </p:sp>
    </p:spTree>
    <p:extLst>
      <p:ext uri="{BB962C8B-B14F-4D97-AF65-F5344CB8AC3E}">
        <p14:creationId xmlns:p14="http://schemas.microsoft.com/office/powerpoint/2010/main" val="1446086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EPA #14</a:t>
            </a:r>
          </a:p>
        </p:txBody>
      </p:sp>
      <p:sp>
        <p:nvSpPr>
          <p:cNvPr id="3" name="Content Placeholder 2"/>
          <p:cNvSpPr>
            <a:spLocks noGrp="1"/>
          </p:cNvSpPr>
          <p:nvPr>
            <p:ph idx="1"/>
          </p:nvPr>
        </p:nvSpPr>
        <p:spPr/>
        <p:txBody>
          <a:bodyPr>
            <a:normAutofit/>
          </a:bodyPr>
          <a:lstStyle/>
          <a:p>
            <a:r>
              <a:rPr lang="en-US" dirty="0"/>
              <a:t> Definition: Graduates of family medicine residencies will be able to intervene in an abrupt change in patient status. This EPA applies to situations that are more emergent and are higher risk for morbidity and mortality than those described in EPA #9. </a:t>
            </a:r>
          </a:p>
          <a:p>
            <a:r>
              <a:rPr lang="en-US" dirty="0"/>
              <a:t>These are the corresponding </a:t>
            </a:r>
            <a:r>
              <a:rPr lang="en-US" dirty="0" err="1"/>
              <a:t>subcompetencies</a:t>
            </a:r>
            <a:r>
              <a:rPr lang="en-US" dirty="0"/>
              <a:t>:</a:t>
            </a:r>
          </a:p>
          <a:p>
            <a:pPr marL="457200" lvl="1" indent="0">
              <a:buNone/>
            </a:pPr>
            <a:r>
              <a:rPr lang="en-US" dirty="0"/>
              <a:t>MK1   PC1    SBP1    SBP4    C1    C2     C3</a:t>
            </a:r>
          </a:p>
        </p:txBody>
      </p:sp>
    </p:spTree>
    <p:extLst>
      <p:ext uri="{BB962C8B-B14F-4D97-AF65-F5344CB8AC3E}">
        <p14:creationId xmlns:p14="http://schemas.microsoft.com/office/powerpoint/2010/main" val="298090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and Objectives</a:t>
            </a:r>
          </a:p>
        </p:txBody>
      </p:sp>
      <p:sp>
        <p:nvSpPr>
          <p:cNvPr id="3" name="Content Placeholder 2"/>
          <p:cNvSpPr>
            <a:spLocks noGrp="1"/>
          </p:cNvSpPr>
          <p:nvPr>
            <p:ph idx="1"/>
          </p:nvPr>
        </p:nvSpPr>
        <p:spPr/>
        <p:txBody>
          <a:bodyPr/>
          <a:lstStyle/>
          <a:p>
            <a:r>
              <a:rPr lang="en-US" dirty="0"/>
              <a:t>Understand what an </a:t>
            </a:r>
            <a:r>
              <a:rPr lang="en-US" dirty="0" err="1"/>
              <a:t>Entrustable</a:t>
            </a:r>
            <a:r>
              <a:rPr lang="en-US" dirty="0"/>
              <a:t> Professional Activity is and IS NOT.</a:t>
            </a:r>
          </a:p>
          <a:p>
            <a:r>
              <a:rPr lang="en-US" dirty="0"/>
              <a:t>Recognize the differences and similarities between EPAs and </a:t>
            </a:r>
            <a:r>
              <a:rPr lang="en-US" dirty="0" err="1"/>
              <a:t>subcompetencies</a:t>
            </a:r>
            <a:r>
              <a:rPr lang="en-US" dirty="0"/>
              <a:t>. </a:t>
            </a:r>
          </a:p>
          <a:p>
            <a:r>
              <a:rPr lang="en-US" dirty="0"/>
              <a:t>Understand implementation opportunities for EPAs in your residency. </a:t>
            </a:r>
          </a:p>
          <a:p>
            <a:r>
              <a:rPr lang="en-US" dirty="0"/>
              <a:t>Understand examples of how to use EPAs in residency education.</a:t>
            </a:r>
          </a:p>
        </p:txBody>
      </p:sp>
    </p:spTree>
    <p:extLst>
      <p:ext uri="{BB962C8B-B14F-4D97-AF65-F5344CB8AC3E}">
        <p14:creationId xmlns:p14="http://schemas.microsoft.com/office/powerpoint/2010/main" val="43795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Specialist Situations</a:t>
            </a:r>
          </a:p>
        </p:txBody>
      </p:sp>
      <p:sp>
        <p:nvSpPr>
          <p:cNvPr id="3" name="Content Placeholder 2"/>
          <p:cNvSpPr>
            <a:spLocks noGrp="1"/>
          </p:cNvSpPr>
          <p:nvPr>
            <p:ph idx="1"/>
          </p:nvPr>
        </p:nvSpPr>
        <p:spPr/>
        <p:txBody>
          <a:bodyPr/>
          <a:lstStyle/>
          <a:p>
            <a:r>
              <a:rPr lang="en-US" dirty="0"/>
              <a:t>As the Chair of your CCC you have been tasked with updating your off site evaluations from the surgery subspecialists.  When you added the </a:t>
            </a:r>
            <a:r>
              <a:rPr lang="en-US" dirty="0" err="1"/>
              <a:t>subcompetencies</a:t>
            </a:r>
            <a:r>
              <a:rPr lang="en-US" dirty="0"/>
              <a:t> to the forms last year, the preceptors stopped returning them altogether. You are trying to come up with meaningful questions to add to the evaluation form. </a:t>
            </a:r>
          </a:p>
        </p:txBody>
      </p:sp>
    </p:spTree>
    <p:extLst>
      <p:ext uri="{BB962C8B-B14F-4D97-AF65-F5344CB8AC3E}">
        <p14:creationId xmlns:p14="http://schemas.microsoft.com/office/powerpoint/2010/main" val="35902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 Update</a:t>
            </a:r>
          </a:p>
        </p:txBody>
      </p:sp>
      <p:sp>
        <p:nvSpPr>
          <p:cNvPr id="3" name="Content Placeholder 2"/>
          <p:cNvSpPr>
            <a:spLocks noGrp="1"/>
          </p:cNvSpPr>
          <p:nvPr>
            <p:ph idx="1"/>
          </p:nvPr>
        </p:nvSpPr>
        <p:spPr/>
        <p:txBody>
          <a:bodyPr/>
          <a:lstStyle/>
          <a:p>
            <a:r>
              <a:rPr lang="en-US" dirty="0"/>
              <a:t>You create an evaluation form that asks the level of independence for the following EPAs</a:t>
            </a:r>
          </a:p>
          <a:p>
            <a:pPr lvl="1">
              <a:buFont typeface="Calibri" panose="020F0502020204030204" pitchFamily="34" charset="0"/>
              <a:buChar char="⁻"/>
            </a:pPr>
            <a:r>
              <a:rPr lang="en-US" dirty="0"/>
              <a:t>EPA 20 Coordinate care and evaluate specialty consultation as the condition of the patient requires </a:t>
            </a:r>
          </a:p>
          <a:p>
            <a:pPr lvl="1">
              <a:buFont typeface="Calibri" panose="020F0502020204030204" pitchFamily="34" charset="0"/>
              <a:buChar char="⁻"/>
            </a:pPr>
            <a:r>
              <a:rPr lang="en-US" dirty="0"/>
              <a:t>EPA 10 Perform common procedures in the outpatient or inpatient setting.</a:t>
            </a:r>
          </a:p>
          <a:p>
            <a:pPr lvl="1"/>
            <a:endParaRPr lang="en-US" dirty="0"/>
          </a:p>
          <a:p>
            <a:pPr marL="457200" lvl="1" indent="0">
              <a:buNone/>
            </a:pPr>
            <a:r>
              <a:rPr lang="en-US" i="1" dirty="0"/>
              <a:t>You could provide the specialist with examples where each of these may fit into their interactions with the resident. </a:t>
            </a:r>
          </a:p>
          <a:p>
            <a:pPr marL="457200" lvl="1" indent="0">
              <a:buNone/>
            </a:pPr>
            <a:endParaRPr lang="en-US" dirty="0"/>
          </a:p>
        </p:txBody>
      </p:sp>
    </p:spTree>
    <p:extLst>
      <p:ext uri="{BB962C8B-B14F-4D97-AF65-F5344CB8AC3E}">
        <p14:creationId xmlns:p14="http://schemas.microsoft.com/office/powerpoint/2010/main" val="2129542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#3   PD Problems </a:t>
            </a:r>
          </a:p>
        </p:txBody>
      </p:sp>
      <p:sp>
        <p:nvSpPr>
          <p:cNvPr id="3" name="Content Placeholder 2"/>
          <p:cNvSpPr>
            <a:spLocks noGrp="1"/>
          </p:cNvSpPr>
          <p:nvPr>
            <p:ph idx="1"/>
          </p:nvPr>
        </p:nvSpPr>
        <p:spPr/>
        <p:txBody>
          <a:bodyPr/>
          <a:lstStyle/>
          <a:p>
            <a:r>
              <a:rPr lang="en-US" dirty="0"/>
              <a:t>As the PD you have been asked by the GME office to update a summative (biannual evaluation) of residents in the out patient setting. You have recently transitioned to </a:t>
            </a:r>
            <a:r>
              <a:rPr lang="en-US" dirty="0" err="1"/>
              <a:t>subcompetency</a:t>
            </a:r>
            <a:r>
              <a:rPr lang="en-US" dirty="0"/>
              <a:t> based evaluations to support your CCC process but don’t want to add just </a:t>
            </a:r>
            <a:r>
              <a:rPr lang="en-US" dirty="0" err="1"/>
              <a:t>subcompetencies</a:t>
            </a:r>
            <a:r>
              <a:rPr lang="en-US" dirty="0"/>
              <a:t> to this evaluation as this is what you are doing for the other evaluations.  </a:t>
            </a:r>
          </a:p>
        </p:txBody>
      </p:sp>
    </p:spTree>
    <p:extLst>
      <p:ext uri="{BB962C8B-B14F-4D97-AF65-F5344CB8AC3E}">
        <p14:creationId xmlns:p14="http://schemas.microsoft.com/office/powerpoint/2010/main" val="1637423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9259" y="552636"/>
            <a:ext cx="10515600" cy="5794376"/>
          </a:xfrm>
        </p:spPr>
        <p:txBody>
          <a:bodyPr>
            <a:noAutofit/>
          </a:bodyPr>
          <a:lstStyle/>
          <a:p>
            <a:r>
              <a:rPr lang="en-US" sz="3000" dirty="0"/>
              <a:t>The addition of several EPAs could enhance this evaluation form.</a:t>
            </a:r>
          </a:p>
          <a:p>
            <a:r>
              <a:rPr lang="en-US" sz="3000" dirty="0"/>
              <a:t>You develop a summative evaluation that includes the following rated on resident levels of independence.   </a:t>
            </a:r>
          </a:p>
          <a:p>
            <a:pPr lvl="1">
              <a:buFont typeface="Calibri" panose="020F0502020204030204" pitchFamily="34" charset="0"/>
              <a:buChar char="⁻"/>
            </a:pPr>
            <a:r>
              <a:rPr lang="en-US" sz="2800" dirty="0"/>
              <a:t>EPA1 Provide a usual source of comprehensive, longitudinal medical care for people of all ages.</a:t>
            </a:r>
          </a:p>
          <a:p>
            <a:pPr lvl="1">
              <a:buFont typeface="Calibri" panose="020F0502020204030204" pitchFamily="34" charset="0"/>
              <a:buChar char="⁻"/>
            </a:pPr>
            <a:r>
              <a:rPr lang="en-US" sz="2800" dirty="0"/>
              <a:t>EPA3 Provide first-contact access to care for health issues and medical problems.</a:t>
            </a:r>
          </a:p>
          <a:p>
            <a:pPr lvl="1">
              <a:buFont typeface="Calibri" panose="020F0502020204030204" pitchFamily="34" charset="0"/>
              <a:buChar char="⁻"/>
            </a:pPr>
            <a:r>
              <a:rPr lang="en-US" sz="2800" dirty="0"/>
              <a:t>EPA4 Provide preventive care that improves wellness, modifies risk factors for illness and injury, and detects illness in early, treatable stages</a:t>
            </a:r>
          </a:p>
          <a:p>
            <a:pPr lvl="1">
              <a:buFont typeface="Calibri" panose="020F0502020204030204" pitchFamily="34" charset="0"/>
              <a:buChar char="⁻"/>
            </a:pPr>
            <a:r>
              <a:rPr lang="en-US" sz="2800" dirty="0"/>
              <a:t>EPA6 Evaluate and manage undifferentiated symptoms and complex conditions.</a:t>
            </a:r>
          </a:p>
          <a:p>
            <a:pPr lvl="1">
              <a:buFont typeface="Calibri" panose="020F0502020204030204" pitchFamily="34" charset="0"/>
              <a:buChar char="⁻"/>
            </a:pPr>
            <a:r>
              <a:rPr lang="en-US" sz="2800" dirty="0"/>
              <a:t>EPA 7 Diagnose and manage chronic medical conditions and multiple co-morbidities.</a:t>
            </a:r>
          </a:p>
        </p:txBody>
      </p:sp>
    </p:spTree>
    <p:extLst>
      <p:ext uri="{BB962C8B-B14F-4D97-AF65-F5344CB8AC3E}">
        <p14:creationId xmlns:p14="http://schemas.microsoft.com/office/powerpoint/2010/main" val="2117876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658" y="185830"/>
            <a:ext cx="10515600" cy="1325563"/>
          </a:xfrm>
        </p:spPr>
        <p:txBody>
          <a:bodyPr>
            <a:normAutofit/>
          </a:bodyPr>
          <a:lstStyle/>
          <a:p>
            <a:r>
              <a:rPr lang="en-US" sz="3600" dirty="0"/>
              <a:t>Each of the EPAs, once entrusted, maps to specific milestones levels achieved </a:t>
            </a:r>
          </a:p>
        </p:txBody>
      </p:sp>
      <p:sp>
        <p:nvSpPr>
          <p:cNvPr id="3" name="Content Placeholder 2"/>
          <p:cNvSpPr>
            <a:spLocks noGrp="1"/>
          </p:cNvSpPr>
          <p:nvPr>
            <p:ph idx="1"/>
          </p:nvPr>
        </p:nvSpPr>
        <p:spPr>
          <a:xfrm>
            <a:off x="555812" y="1690688"/>
            <a:ext cx="11636188" cy="4984376"/>
          </a:xfrm>
        </p:spPr>
        <p:txBody>
          <a:bodyPr>
            <a:normAutofit fontScale="77500" lnSpcReduction="20000"/>
          </a:bodyPr>
          <a:lstStyle/>
          <a:p>
            <a:pPr marL="0" lvl="1" indent="0">
              <a:spcBef>
                <a:spcPts val="1000"/>
              </a:spcBef>
              <a:buNone/>
            </a:pPr>
            <a:r>
              <a:rPr lang="en-US" sz="3300" dirty="0" err="1"/>
              <a:t>Eg</a:t>
            </a:r>
            <a:r>
              <a:rPr lang="en-US" sz="3300" dirty="0"/>
              <a:t>. EPA3– “Provide first-contact access to care for health issues and medical problems” entrustment maps to: </a:t>
            </a:r>
          </a:p>
          <a:p>
            <a:r>
              <a:rPr lang="en-US" dirty="0"/>
              <a:t>PC3 Level 4 </a:t>
            </a:r>
            <a:r>
              <a:rPr lang="en-US" i="1" dirty="0"/>
              <a:t>Integrates disease prevention and health promotion seamlessly in the ongoing care of patients</a:t>
            </a:r>
            <a:r>
              <a:rPr lang="en-US" dirty="0"/>
              <a:t> </a:t>
            </a:r>
          </a:p>
          <a:p>
            <a:r>
              <a:rPr lang="en-US" dirty="0"/>
              <a:t>MK2 Level 3</a:t>
            </a:r>
            <a:r>
              <a:rPr lang="en-US" i="1" dirty="0"/>
              <a:t> Recognizes and reconciles knowledge of patient and medicine to act in patient’s best interest.</a:t>
            </a:r>
          </a:p>
          <a:p>
            <a:r>
              <a:rPr lang="en-US" dirty="0"/>
              <a:t>SBP-3 Level 3  </a:t>
            </a:r>
            <a:r>
              <a:rPr lang="en-US" i="1" dirty="0"/>
              <a:t>Identifies specific community characteristics that impact specific patients’ health.</a:t>
            </a:r>
          </a:p>
          <a:p>
            <a:r>
              <a:rPr lang="en-US" dirty="0"/>
              <a:t>PBLI-1 Level 2 </a:t>
            </a:r>
            <a:r>
              <a:rPr lang="en-US" i="1" dirty="0"/>
              <a:t>Evaluates evidence-based point-of-care resources</a:t>
            </a:r>
            <a:r>
              <a:rPr lang="en-US" dirty="0"/>
              <a:t> </a:t>
            </a:r>
            <a:endParaRPr lang="en-US" i="1" dirty="0"/>
          </a:p>
          <a:p>
            <a:r>
              <a:rPr lang="en-US" dirty="0"/>
              <a:t>PBLI-3 Level 3 </a:t>
            </a:r>
            <a:r>
              <a:rPr lang="en-US" i="1" dirty="0"/>
              <a:t>Uses an organized method, such as a registry, to assess and manage population health</a:t>
            </a:r>
            <a:r>
              <a:rPr lang="en-US" dirty="0"/>
              <a:t> </a:t>
            </a:r>
          </a:p>
          <a:p>
            <a:r>
              <a:rPr lang="en-US" dirty="0"/>
              <a:t>Prof-3 Level 3 </a:t>
            </a:r>
            <a:r>
              <a:rPr lang="en-US" i="1" dirty="0"/>
              <a:t>Incorporates patients’ beliefs, values, and cultural practices in patient care plans</a:t>
            </a:r>
            <a:r>
              <a:rPr lang="en-US" dirty="0"/>
              <a:t> </a:t>
            </a:r>
            <a:endParaRPr lang="en-US" i="1" dirty="0"/>
          </a:p>
          <a:p>
            <a:r>
              <a:rPr lang="en-US" dirty="0"/>
              <a:t>Comm-1  Level 3 </a:t>
            </a:r>
            <a:r>
              <a:rPr lang="en-US" i="1" dirty="0"/>
              <a:t>Respects patients’ autonomy in their health care decisions and clarifies patients’ goals to provide care consistent with their values</a:t>
            </a:r>
            <a:r>
              <a:rPr lang="en-US" dirty="0"/>
              <a:t> </a:t>
            </a:r>
          </a:p>
          <a:p>
            <a:r>
              <a:rPr lang="en-US" dirty="0"/>
              <a:t>Comm-2 Level 4 </a:t>
            </a:r>
            <a:r>
              <a:rPr lang="en-US" i="1" dirty="0"/>
              <a:t>Educates and counsels patients and families in disease management and health promotion skills. Maintains a focus on patient-centeredness and integrates all aspects of patient care to meet patients’ needs</a:t>
            </a:r>
            <a:r>
              <a:rPr lang="en-US" dirty="0"/>
              <a:t> </a:t>
            </a:r>
          </a:p>
          <a:p>
            <a:pPr lvl="2"/>
            <a:endParaRPr lang="en-US" dirty="0"/>
          </a:p>
          <a:p>
            <a:pPr lvl="2"/>
            <a:endParaRPr lang="en-US" dirty="0"/>
          </a:p>
          <a:p>
            <a:pPr lvl="1"/>
            <a:endParaRPr lang="en-US" dirty="0"/>
          </a:p>
        </p:txBody>
      </p:sp>
    </p:spTree>
    <p:extLst>
      <p:ext uri="{BB962C8B-B14F-4D97-AF65-F5344CB8AC3E}">
        <p14:creationId xmlns:p14="http://schemas.microsoft.com/office/powerpoint/2010/main" val="1875167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8906" y="1700119"/>
            <a:ext cx="10515600" cy="4351338"/>
          </a:xfrm>
        </p:spPr>
        <p:txBody>
          <a:bodyPr/>
          <a:lstStyle/>
          <a:p>
            <a:r>
              <a:rPr lang="en-US" dirty="0"/>
              <a:t>The addition of these 5 EPAs could inform the CCC based on level of entrustment </a:t>
            </a:r>
          </a:p>
          <a:p>
            <a:r>
              <a:rPr lang="en-US"/>
              <a:t>Any </a:t>
            </a:r>
            <a:r>
              <a:rPr lang="en-US" dirty="0"/>
              <a:t>”fully entrusted</a:t>
            </a:r>
            <a:r>
              <a:rPr lang="en-US"/>
              <a:t>” activity </a:t>
            </a:r>
            <a:r>
              <a:rPr lang="en-US" dirty="0"/>
              <a:t>provides additional milestone level data for the CCC review of resident progress. </a:t>
            </a:r>
          </a:p>
        </p:txBody>
      </p:sp>
    </p:spTree>
    <p:extLst>
      <p:ext uri="{BB962C8B-B14F-4D97-AF65-F5344CB8AC3E}">
        <p14:creationId xmlns:p14="http://schemas.microsoft.com/office/powerpoint/2010/main" val="2103155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Definitions</a:t>
            </a:r>
          </a:p>
        </p:txBody>
      </p:sp>
      <p:sp>
        <p:nvSpPr>
          <p:cNvPr id="3" name="Content Placeholder 2"/>
          <p:cNvSpPr>
            <a:spLocks noGrp="1"/>
          </p:cNvSpPr>
          <p:nvPr>
            <p:ph idx="1"/>
          </p:nvPr>
        </p:nvSpPr>
        <p:spPr/>
        <p:txBody>
          <a:bodyPr/>
          <a:lstStyle/>
          <a:p>
            <a:r>
              <a:rPr lang="en-US" dirty="0"/>
              <a:t>Competencies: Six core competencies as defined by ACGME </a:t>
            </a:r>
          </a:p>
          <a:p>
            <a:r>
              <a:rPr lang="en-US" dirty="0" err="1"/>
              <a:t>Subcompetencies</a:t>
            </a:r>
            <a:r>
              <a:rPr lang="en-US" dirty="0"/>
              <a:t>: 22 Family Medicine </a:t>
            </a:r>
            <a:r>
              <a:rPr lang="en-US" dirty="0" err="1"/>
              <a:t>subcompetencies</a:t>
            </a:r>
            <a:r>
              <a:rPr lang="en-US" dirty="0"/>
              <a:t> as defined by the </a:t>
            </a:r>
            <a:r>
              <a:rPr lang="en-US" i="1" dirty="0"/>
              <a:t>Family Medicine Milestone Project</a:t>
            </a:r>
          </a:p>
          <a:p>
            <a:r>
              <a:rPr lang="en-US" dirty="0"/>
              <a:t>Milestones: “Developmentally-based family medicine-specific attributes that family medicine residents can be expected to demonstrate as they progress through their programs.” </a:t>
            </a:r>
          </a:p>
          <a:p>
            <a:r>
              <a:rPr lang="en-US" dirty="0"/>
              <a:t>CCC: Clinical Competency Committee </a:t>
            </a:r>
          </a:p>
          <a:p>
            <a:pPr marL="0" indent="0">
              <a:buNone/>
            </a:pPr>
            <a:endParaRPr lang="en-US" dirty="0"/>
          </a:p>
        </p:txBody>
      </p:sp>
    </p:spTree>
    <p:extLst>
      <p:ext uri="{BB962C8B-B14F-4D97-AF65-F5344CB8AC3E}">
        <p14:creationId xmlns:p14="http://schemas.microsoft.com/office/powerpoint/2010/main" val="3867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3601" y="1676924"/>
            <a:ext cx="7772399" cy="5007852"/>
          </a:xfrm>
        </p:spPr>
      </p:pic>
      <p:sp>
        <p:nvSpPr>
          <p:cNvPr id="5" name="Oval 4"/>
          <p:cNvSpPr/>
          <p:nvPr/>
        </p:nvSpPr>
        <p:spPr>
          <a:xfrm>
            <a:off x="2133601" y="1486424"/>
            <a:ext cx="514350" cy="381000"/>
          </a:xfrm>
          <a:prstGeom prst="ellipse">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p:cNvSpPr/>
          <p:nvPr/>
        </p:nvSpPr>
        <p:spPr>
          <a:xfrm flipH="1">
            <a:off x="400052" y="247650"/>
            <a:ext cx="1733549" cy="1143524"/>
          </a:xfrm>
          <a:prstGeom prst="wedgeRoundRectCallout">
            <a:avLst>
              <a:gd name="adj1" fmla="val -43605"/>
              <a:gd name="adj2" fmla="val 78125"/>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0052" y="533924"/>
            <a:ext cx="1581149" cy="646331"/>
          </a:xfrm>
          <a:prstGeom prst="rect">
            <a:avLst/>
          </a:prstGeom>
          <a:noFill/>
        </p:spPr>
        <p:txBody>
          <a:bodyPr wrap="square" rtlCol="0">
            <a:spAutoFit/>
          </a:bodyPr>
          <a:lstStyle/>
          <a:p>
            <a:r>
              <a:rPr lang="en-US" dirty="0"/>
              <a:t>General</a:t>
            </a:r>
          </a:p>
          <a:p>
            <a:r>
              <a:rPr lang="en-US" dirty="0"/>
              <a:t>Competency</a:t>
            </a:r>
          </a:p>
        </p:txBody>
      </p:sp>
      <p:sp>
        <p:nvSpPr>
          <p:cNvPr id="9" name="Rounded Rectangle 8"/>
          <p:cNvSpPr/>
          <p:nvPr/>
        </p:nvSpPr>
        <p:spPr>
          <a:xfrm>
            <a:off x="2390776" y="1486424"/>
            <a:ext cx="5743574" cy="476249"/>
          </a:xfrm>
          <a:prstGeom prst="roundRect">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9"/>
          <p:cNvSpPr/>
          <p:nvPr/>
        </p:nvSpPr>
        <p:spPr>
          <a:xfrm flipH="1">
            <a:off x="3529013" y="210757"/>
            <a:ext cx="2205036" cy="969497"/>
          </a:xfrm>
          <a:prstGeom prst="wedgeRoundRectCallout">
            <a:avLst>
              <a:gd name="adj1" fmla="val -46197"/>
              <a:gd name="adj2" fmla="val 80090"/>
              <a:gd name="adj3" fmla="val 16667"/>
            </a:avLst>
          </a:prstGeom>
          <a:solidFill>
            <a:schemeClr val="accent4">
              <a:lumMod val="20000"/>
              <a:lumOff val="80000"/>
            </a:schemeClr>
          </a:solid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67113" y="450080"/>
            <a:ext cx="2166936" cy="369332"/>
          </a:xfrm>
          <a:prstGeom prst="rect">
            <a:avLst/>
          </a:prstGeom>
          <a:noFill/>
        </p:spPr>
        <p:txBody>
          <a:bodyPr wrap="square" rtlCol="0">
            <a:spAutoFit/>
          </a:bodyPr>
          <a:lstStyle/>
          <a:p>
            <a:r>
              <a:rPr lang="en-US" dirty="0" err="1"/>
              <a:t>Subcompetency</a:t>
            </a:r>
            <a:endParaRPr lang="en-US" dirty="0"/>
          </a:p>
        </p:txBody>
      </p:sp>
      <p:sp>
        <p:nvSpPr>
          <p:cNvPr id="12" name="Rounded Rectangle 11"/>
          <p:cNvSpPr/>
          <p:nvPr/>
        </p:nvSpPr>
        <p:spPr>
          <a:xfrm>
            <a:off x="1809751" y="2403595"/>
            <a:ext cx="8401050" cy="3730770"/>
          </a:xfrm>
          <a:prstGeom prst="round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flipH="1">
            <a:off x="8803482" y="421677"/>
            <a:ext cx="2205036" cy="969497"/>
          </a:xfrm>
          <a:prstGeom prst="wedgeRoundRectCallout">
            <a:avLst>
              <a:gd name="adj1" fmla="val -1273"/>
              <a:gd name="adj2" fmla="val 146898"/>
              <a:gd name="adj3" fmla="val 16667"/>
            </a:avLst>
          </a:prstGeom>
          <a:solidFill>
            <a:srgbClr val="FF2600">
              <a:alpha val="23922"/>
            </a:srgbClr>
          </a:solidFill>
          <a:ln w="50800">
            <a:solidFill>
              <a:srgbClr val="FF2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8803482" y="421677"/>
            <a:ext cx="2533650" cy="923330"/>
          </a:xfrm>
          <a:prstGeom prst="rect">
            <a:avLst/>
          </a:prstGeom>
          <a:noFill/>
        </p:spPr>
        <p:txBody>
          <a:bodyPr wrap="square" rtlCol="0">
            <a:spAutoFit/>
          </a:bodyPr>
          <a:lstStyle/>
          <a:p>
            <a:r>
              <a:rPr lang="en-US"/>
              <a:t>Developmental progression or set of MILESTONES</a:t>
            </a:r>
          </a:p>
        </p:txBody>
      </p:sp>
      <p:sp>
        <p:nvSpPr>
          <p:cNvPr id="15" name="Rounded Rectangular Callout 14"/>
          <p:cNvSpPr/>
          <p:nvPr/>
        </p:nvSpPr>
        <p:spPr>
          <a:xfrm flipH="1">
            <a:off x="9108283" y="3696101"/>
            <a:ext cx="2205036" cy="969497"/>
          </a:xfrm>
          <a:prstGeom prst="wedgeRoundRectCallout">
            <a:avLst>
              <a:gd name="adj1" fmla="val 73026"/>
              <a:gd name="adj2" fmla="val 103669"/>
              <a:gd name="adj3" fmla="val 16667"/>
            </a:avLst>
          </a:prstGeom>
          <a:solidFill>
            <a:schemeClr val="accent6">
              <a:lumMod val="20000"/>
              <a:lumOff val="80000"/>
            </a:schemeClr>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953251" y="2403595"/>
            <a:ext cx="1604962" cy="3730770"/>
          </a:xfrm>
          <a:prstGeom prst="roundRect">
            <a:avLst/>
          </a:prstGeom>
          <a:noFill/>
          <a:ln w="508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9170196" y="3814080"/>
            <a:ext cx="2166936" cy="369332"/>
          </a:xfrm>
          <a:prstGeom prst="rect">
            <a:avLst/>
          </a:prstGeom>
          <a:noFill/>
        </p:spPr>
        <p:txBody>
          <a:bodyPr wrap="square" rtlCol="0">
            <a:spAutoFit/>
          </a:bodyPr>
          <a:lstStyle/>
          <a:p>
            <a:r>
              <a:rPr lang="en-US" dirty="0"/>
              <a:t>Milestone Level</a:t>
            </a:r>
          </a:p>
        </p:txBody>
      </p:sp>
      <p:sp>
        <p:nvSpPr>
          <p:cNvPr id="19" name="Rounded Rectangle 18"/>
          <p:cNvSpPr/>
          <p:nvPr/>
        </p:nvSpPr>
        <p:spPr>
          <a:xfrm>
            <a:off x="4241011" y="4268980"/>
            <a:ext cx="1604962" cy="912620"/>
          </a:xfrm>
          <a:prstGeom prst="roundRect">
            <a:avLst/>
          </a:prstGeom>
          <a:noFill/>
          <a:ln w="508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ular Callout 19"/>
          <p:cNvSpPr/>
          <p:nvPr/>
        </p:nvSpPr>
        <p:spPr>
          <a:xfrm flipH="1">
            <a:off x="1264445" y="3292580"/>
            <a:ext cx="2205036" cy="969497"/>
          </a:xfrm>
          <a:prstGeom prst="wedgeRoundRectCallout">
            <a:avLst>
              <a:gd name="adj1" fmla="val -82482"/>
              <a:gd name="adj2" fmla="val 129213"/>
              <a:gd name="adj3" fmla="val 16667"/>
            </a:avLst>
          </a:prstGeom>
          <a:solidFill>
            <a:schemeClr val="accent6">
              <a:lumMod val="20000"/>
              <a:lumOff val="80000"/>
            </a:schemeClr>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283495" y="3449744"/>
            <a:ext cx="2166936" cy="646331"/>
          </a:xfrm>
          <a:prstGeom prst="rect">
            <a:avLst/>
          </a:prstGeom>
          <a:noFill/>
        </p:spPr>
        <p:txBody>
          <a:bodyPr wrap="square" rtlCol="0">
            <a:spAutoFit/>
          </a:bodyPr>
          <a:lstStyle/>
          <a:p>
            <a:r>
              <a:rPr lang="en-US" dirty="0"/>
              <a:t>Milestone Description</a:t>
            </a:r>
          </a:p>
        </p:txBody>
      </p:sp>
    </p:spTree>
    <p:extLst>
      <p:ext uri="{BB962C8B-B14F-4D97-AF65-F5344CB8AC3E}">
        <p14:creationId xmlns:p14="http://schemas.microsoft.com/office/powerpoint/2010/main" val="77688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EPA?</a:t>
            </a:r>
          </a:p>
        </p:txBody>
      </p:sp>
      <p:sp>
        <p:nvSpPr>
          <p:cNvPr id="3" name="Content Placeholder 2"/>
          <p:cNvSpPr>
            <a:spLocks noGrp="1"/>
          </p:cNvSpPr>
          <p:nvPr>
            <p:ph idx="1"/>
          </p:nvPr>
        </p:nvSpPr>
        <p:spPr/>
        <p:txBody>
          <a:bodyPr>
            <a:normAutofit/>
          </a:bodyPr>
          <a:lstStyle/>
          <a:p>
            <a:r>
              <a:rPr lang="en-US" sz="3600" dirty="0"/>
              <a:t>A task or responsibility ENTRUSTED to unsupervised execution by a trainee once sufficient specific competence</a:t>
            </a:r>
            <a:r>
              <a:rPr lang="en-US" sz="3600" dirty="0">
                <a:effectLst/>
              </a:rPr>
              <a:t> is obtained</a:t>
            </a:r>
          </a:p>
          <a:p>
            <a:r>
              <a:rPr lang="en-US" sz="3600" dirty="0"/>
              <a:t>Independently </a:t>
            </a:r>
            <a:r>
              <a:rPr lang="en-US" sz="3600" u="sng" dirty="0"/>
              <a:t>executable, observable, and measurable</a:t>
            </a:r>
          </a:p>
          <a:p>
            <a:r>
              <a:rPr lang="en-US" sz="3600" dirty="0"/>
              <a:t>Written to describe activities that family physicians will perform when they are in independent practice </a:t>
            </a:r>
          </a:p>
        </p:txBody>
      </p:sp>
    </p:spTree>
    <p:extLst>
      <p:ext uri="{BB962C8B-B14F-4D97-AF65-F5344CB8AC3E}">
        <p14:creationId xmlns:p14="http://schemas.microsoft.com/office/powerpoint/2010/main" val="1828171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EPAs?</a:t>
            </a:r>
          </a:p>
        </p:txBody>
      </p:sp>
      <p:sp>
        <p:nvSpPr>
          <p:cNvPr id="3" name="Content Placeholder 2"/>
          <p:cNvSpPr>
            <a:spLocks noGrp="1"/>
          </p:cNvSpPr>
          <p:nvPr>
            <p:ph idx="1"/>
          </p:nvPr>
        </p:nvSpPr>
        <p:spPr>
          <a:xfrm>
            <a:off x="663388" y="1524000"/>
            <a:ext cx="10690412" cy="4652963"/>
          </a:xfrm>
        </p:spPr>
        <p:txBody>
          <a:bodyPr>
            <a:normAutofit/>
          </a:bodyPr>
          <a:lstStyle/>
          <a:p>
            <a:r>
              <a:rPr lang="en-US" sz="3600" dirty="0"/>
              <a:t>The implementation of </a:t>
            </a:r>
            <a:r>
              <a:rPr lang="en-US" sz="3600" dirty="0" err="1"/>
              <a:t>subcompetency</a:t>
            </a:r>
            <a:r>
              <a:rPr lang="en-US" sz="3600" dirty="0"/>
              <a:t> and milestone evaluations focused evaluations and observations on specific dimensions of resident abilities, rather than integrated performance. </a:t>
            </a:r>
          </a:p>
          <a:p>
            <a:r>
              <a:rPr lang="en-US" sz="3600" dirty="0"/>
              <a:t>The EPA scale allows for developmental </a:t>
            </a:r>
            <a:r>
              <a:rPr lang="en-US" sz="3600" dirty="0" err="1"/>
              <a:t>enstrustment</a:t>
            </a:r>
            <a:r>
              <a:rPr lang="en-US" sz="3600" dirty="0"/>
              <a:t> (independence) in these abilities. </a:t>
            </a:r>
          </a:p>
          <a:p>
            <a:endParaRPr lang="en-US" sz="3600" dirty="0"/>
          </a:p>
        </p:txBody>
      </p:sp>
    </p:spTree>
    <p:extLst>
      <p:ext uri="{BB962C8B-B14F-4D97-AF65-F5344CB8AC3E}">
        <p14:creationId xmlns:p14="http://schemas.microsoft.com/office/powerpoint/2010/main" val="138050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EPA Entrustment is Context Dependent</a:t>
            </a:r>
          </a:p>
        </p:txBody>
      </p:sp>
      <p:sp>
        <p:nvSpPr>
          <p:cNvPr id="3" name="Content Placeholder 2"/>
          <p:cNvSpPr>
            <a:spLocks noGrp="1"/>
          </p:cNvSpPr>
          <p:nvPr>
            <p:ph idx="1"/>
          </p:nvPr>
        </p:nvSpPr>
        <p:spPr>
          <a:xfrm>
            <a:off x="838200" y="1825625"/>
            <a:ext cx="4217894" cy="4351338"/>
          </a:xfrm>
        </p:spPr>
        <p:txBody>
          <a:bodyPr/>
          <a:lstStyle/>
          <a:p>
            <a:r>
              <a:rPr lang="en-US" dirty="0"/>
              <a:t>Trainee Factors:</a:t>
            </a:r>
          </a:p>
          <a:p>
            <a:pPr lvl="1">
              <a:buFont typeface="Calibri" panose="020F0502020204030204" pitchFamily="34" charset="0"/>
              <a:buChar char="⁻"/>
            </a:pPr>
            <a:r>
              <a:rPr lang="en-US" dirty="0"/>
              <a:t>Fatigue</a:t>
            </a:r>
          </a:p>
          <a:p>
            <a:pPr lvl="1">
              <a:buFont typeface="Calibri" panose="020F0502020204030204" pitchFamily="34" charset="0"/>
              <a:buChar char="⁻"/>
            </a:pPr>
            <a:r>
              <a:rPr lang="en-US" dirty="0"/>
              <a:t>Confidence</a:t>
            </a:r>
          </a:p>
          <a:p>
            <a:pPr lvl="1">
              <a:buFont typeface="Calibri" panose="020F0502020204030204" pitchFamily="34" charset="0"/>
              <a:buChar char="⁻"/>
            </a:pPr>
            <a:r>
              <a:rPr lang="en-US" dirty="0"/>
              <a:t>Resident experience</a:t>
            </a:r>
          </a:p>
          <a:p>
            <a:r>
              <a:rPr lang="en-US" dirty="0"/>
              <a:t>Supervisor:</a:t>
            </a:r>
          </a:p>
          <a:p>
            <a:pPr lvl="1">
              <a:buFont typeface="Calibri" panose="020F0502020204030204" pitchFamily="34" charset="0"/>
              <a:buChar char="⁻"/>
            </a:pPr>
            <a:r>
              <a:rPr lang="en-US" dirty="0"/>
              <a:t>Lenient vs strict</a:t>
            </a:r>
          </a:p>
          <a:p>
            <a:pPr lvl="1">
              <a:buFont typeface="Calibri" panose="020F0502020204030204" pitchFamily="34" charset="0"/>
              <a:buChar char="⁻"/>
            </a:pPr>
            <a:r>
              <a:rPr lang="en-US" dirty="0"/>
              <a:t>FM vs non-FM</a:t>
            </a:r>
          </a:p>
          <a:p>
            <a:r>
              <a:rPr lang="en-US" dirty="0"/>
              <a:t>Care Setting:</a:t>
            </a:r>
          </a:p>
          <a:p>
            <a:pPr lvl="1">
              <a:buFont typeface="Calibri" panose="020F0502020204030204" pitchFamily="34" charset="0"/>
              <a:buChar char="⁻"/>
            </a:pPr>
            <a:r>
              <a:rPr lang="en-US" dirty="0"/>
              <a:t>Out patient vs hospital</a:t>
            </a:r>
          </a:p>
          <a:p>
            <a:pPr lvl="1">
              <a:buFont typeface="Calibri" panose="020F0502020204030204" pitchFamily="34" charset="0"/>
              <a:buChar char="⁻"/>
            </a:pPr>
            <a:r>
              <a:rPr lang="en-US" dirty="0"/>
              <a:t>Night shift vs days</a:t>
            </a:r>
          </a:p>
          <a:p>
            <a:pPr lvl="1"/>
            <a:endParaRPr lang="en-US" dirty="0"/>
          </a:p>
        </p:txBody>
      </p:sp>
      <p:sp>
        <p:nvSpPr>
          <p:cNvPr id="4" name="Content Placeholder 2"/>
          <p:cNvSpPr txBox="1">
            <a:spLocks/>
          </p:cNvSpPr>
          <p:nvPr/>
        </p:nvSpPr>
        <p:spPr>
          <a:xfrm>
            <a:off x="6095999" y="1902666"/>
            <a:ext cx="447923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EPA type</a:t>
            </a:r>
          </a:p>
          <a:p>
            <a:pPr lvl="1">
              <a:buFont typeface="Calibri" panose="020F0502020204030204" pitchFamily="34" charset="0"/>
              <a:buChar char="⁻"/>
            </a:pPr>
            <a:r>
              <a:rPr lang="en-US" dirty="0"/>
              <a:t>Rarely occur</a:t>
            </a:r>
          </a:p>
          <a:p>
            <a:pPr lvl="1">
              <a:buFont typeface="Calibri" panose="020F0502020204030204" pitchFamily="34" charset="0"/>
              <a:buChar char="⁻"/>
            </a:pPr>
            <a:r>
              <a:rPr lang="en-US" dirty="0"/>
              <a:t>Frequent/common</a:t>
            </a:r>
          </a:p>
          <a:p>
            <a:pPr lvl="1">
              <a:buFont typeface="Calibri" panose="020F0502020204030204" pitchFamily="34" charset="0"/>
              <a:buChar char="⁻"/>
            </a:pPr>
            <a:r>
              <a:rPr lang="en-US" dirty="0"/>
              <a:t>Complexity</a:t>
            </a:r>
          </a:p>
          <a:p>
            <a:pPr lvl="1">
              <a:buFont typeface="Calibri" panose="020F0502020204030204" pitchFamily="34" charset="0"/>
              <a:buChar char="⁻"/>
            </a:pPr>
            <a:r>
              <a:rPr lang="en-US" dirty="0"/>
              <a:t>Global vs specific</a:t>
            </a:r>
          </a:p>
          <a:p>
            <a:r>
              <a:rPr lang="en-US" dirty="0"/>
              <a:t>Program Setting</a:t>
            </a:r>
          </a:p>
          <a:p>
            <a:pPr lvl="1">
              <a:buFont typeface="Calibri" panose="020F0502020204030204" pitchFamily="34" charset="0"/>
              <a:buChar char="⁻"/>
            </a:pPr>
            <a:r>
              <a:rPr lang="en-US" dirty="0"/>
              <a:t>Rural vs urban</a:t>
            </a:r>
          </a:p>
          <a:p>
            <a:pPr lvl="1">
              <a:buFont typeface="Calibri" panose="020F0502020204030204" pitchFamily="34" charset="0"/>
              <a:buChar char="⁻"/>
            </a:pPr>
            <a:r>
              <a:rPr lang="en-US" dirty="0"/>
              <a:t>Community vs university</a:t>
            </a:r>
          </a:p>
          <a:p>
            <a:pPr lvl="1">
              <a:buFont typeface="Calibri" panose="020F0502020204030204" pitchFamily="34" charset="0"/>
              <a:buChar char="⁻"/>
            </a:pPr>
            <a:r>
              <a:rPr lang="en-US" dirty="0"/>
              <a:t>Large vs small</a:t>
            </a:r>
          </a:p>
          <a:p>
            <a:pPr lvl="1">
              <a:buFont typeface="Calibri" panose="020F0502020204030204" pitchFamily="34" charset="0"/>
              <a:buChar char="⁻"/>
            </a:pPr>
            <a:r>
              <a:rPr lang="en-US" dirty="0"/>
              <a:t>Single vs multiple residencies</a:t>
            </a:r>
          </a:p>
          <a:p>
            <a:pPr lvl="2"/>
            <a:endParaRPr lang="en-US" dirty="0"/>
          </a:p>
        </p:txBody>
      </p:sp>
    </p:spTree>
    <p:extLst>
      <p:ext uri="{BB962C8B-B14F-4D97-AF65-F5344CB8AC3E}">
        <p14:creationId xmlns:p14="http://schemas.microsoft.com/office/powerpoint/2010/main" val="1103320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Entrusting the EPA</a:t>
            </a:r>
          </a:p>
        </p:txBody>
      </p:sp>
      <p:sp>
        <p:nvSpPr>
          <p:cNvPr id="3" name="Content Placeholder 2"/>
          <p:cNvSpPr>
            <a:spLocks noGrp="1"/>
          </p:cNvSpPr>
          <p:nvPr>
            <p:ph idx="1"/>
          </p:nvPr>
        </p:nvSpPr>
        <p:spPr/>
        <p:txBody>
          <a:bodyPr/>
          <a:lstStyle/>
          <a:p>
            <a:pPr marL="0" indent="0">
              <a:buNone/>
            </a:pPr>
            <a:r>
              <a:rPr lang="en-US" sz="3200" b="1" dirty="0">
                <a:latin typeface="Calibri" charset="0"/>
                <a:ea typeface="Calibri" charset="0"/>
                <a:cs typeface="Times New Roman" charset="0"/>
              </a:rPr>
              <a:t>Scale of Evaluation</a:t>
            </a:r>
            <a:endParaRPr lang="en-US" sz="3200" b="1" dirty="0">
              <a:effectLst/>
              <a:latin typeface="Calibri" charset="0"/>
              <a:ea typeface="Calibri" charset="0"/>
              <a:cs typeface="Times New Roman" charset="0"/>
            </a:endParaRPr>
          </a:p>
          <a:p>
            <a:pPr marL="971550" lvl="1" indent="-514350">
              <a:buFont typeface="+mj-lt"/>
              <a:buAutoNum type="arabicPeriod"/>
            </a:pPr>
            <a:r>
              <a:rPr lang="en-US" sz="2800" dirty="0">
                <a:effectLst/>
                <a:latin typeface="Calibri" charset="0"/>
                <a:ea typeface="Calibri" charset="0"/>
                <a:cs typeface="Times New Roman" charset="0"/>
              </a:rPr>
              <a:t>Observation only</a:t>
            </a:r>
          </a:p>
          <a:p>
            <a:pPr marL="971550" lvl="1" indent="-514350">
              <a:buFont typeface="+mj-lt"/>
              <a:buAutoNum type="arabicPeriod"/>
            </a:pPr>
            <a:r>
              <a:rPr lang="en-US" sz="2800" dirty="0">
                <a:effectLst/>
                <a:latin typeface="Calibri" charset="0"/>
                <a:ea typeface="Calibri" charset="0"/>
                <a:cs typeface="Times New Roman" charset="0"/>
              </a:rPr>
              <a:t>Execution with direct, proactive supervision</a:t>
            </a:r>
          </a:p>
          <a:p>
            <a:pPr marL="971550" lvl="1" indent="-514350">
              <a:buFont typeface="+mj-lt"/>
              <a:buAutoNum type="arabicPeriod"/>
            </a:pPr>
            <a:r>
              <a:rPr lang="en-US" sz="2800" dirty="0">
                <a:effectLst/>
                <a:latin typeface="Calibri" charset="0"/>
                <a:ea typeface="Calibri" charset="0"/>
                <a:cs typeface="Times New Roman" charset="0"/>
              </a:rPr>
              <a:t>Execution with direct, reactive supervision</a:t>
            </a:r>
          </a:p>
          <a:p>
            <a:pPr marL="971550" lvl="1" indent="-514350">
              <a:buFont typeface="+mj-lt"/>
              <a:buAutoNum type="arabicPeriod"/>
            </a:pPr>
            <a:r>
              <a:rPr lang="en-US" sz="2800" dirty="0">
                <a:effectLst/>
                <a:latin typeface="Calibri" charset="0"/>
                <a:ea typeface="Calibri" charset="0"/>
                <a:cs typeface="Times New Roman" charset="0"/>
              </a:rPr>
              <a:t>Supervision at a distance and/or post hoc</a:t>
            </a:r>
          </a:p>
          <a:p>
            <a:pPr marL="971550" lvl="1" indent="-514350">
              <a:buFont typeface="+mj-lt"/>
              <a:buAutoNum type="arabicPeriod"/>
            </a:pPr>
            <a:r>
              <a:rPr lang="en-US" sz="2800" dirty="0">
                <a:effectLst/>
                <a:latin typeface="Calibri" charset="0"/>
                <a:ea typeface="Calibri" charset="0"/>
                <a:cs typeface="Times New Roman" charset="0"/>
              </a:rPr>
              <a:t>Trainee supervises more junior colleagues</a:t>
            </a:r>
          </a:p>
          <a:p>
            <a:r>
              <a:rPr lang="en-US" dirty="0"/>
              <a:t>ten Cate, O. Nuts and Bolts of </a:t>
            </a:r>
            <a:r>
              <a:rPr lang="en-US" dirty="0" err="1"/>
              <a:t>Entrustable</a:t>
            </a:r>
            <a:r>
              <a:rPr lang="en-US" dirty="0"/>
              <a:t> Professional Activities, JGME March 2013, 157-158</a:t>
            </a:r>
          </a:p>
        </p:txBody>
      </p:sp>
    </p:spTree>
    <p:extLst>
      <p:ext uri="{BB962C8B-B14F-4D97-AF65-F5344CB8AC3E}">
        <p14:creationId xmlns:p14="http://schemas.microsoft.com/office/powerpoint/2010/main" val="1808944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7205"/>
          </a:xfrm>
        </p:spPr>
        <p:txBody>
          <a:bodyPr/>
          <a:lstStyle/>
          <a:p>
            <a:pPr algn="ctr"/>
            <a:r>
              <a:rPr lang="en-US" b="1" dirty="0"/>
              <a:t>EPA and Subcompetency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730153"/>
              </p:ext>
            </p:extLst>
          </p:nvPr>
        </p:nvGraphicFramePr>
        <p:xfrm>
          <a:off x="1013790" y="1166363"/>
          <a:ext cx="10340010" cy="5512732"/>
        </p:xfrm>
        <a:graphic>
          <a:graphicData uri="http://schemas.openxmlformats.org/drawingml/2006/table">
            <a:tbl>
              <a:tblPr firstRow="1" bandRow="1">
                <a:tableStyleId>{5C22544A-7EE6-4342-B048-85BDC9FD1C3A}</a:tableStyleId>
              </a:tblPr>
              <a:tblGrid>
                <a:gridCol w="5170005">
                  <a:extLst>
                    <a:ext uri="{9D8B030D-6E8A-4147-A177-3AD203B41FA5}">
                      <a16:colId xmlns:a16="http://schemas.microsoft.com/office/drawing/2014/main" xmlns="" val="20000"/>
                    </a:ext>
                  </a:extLst>
                </a:gridCol>
                <a:gridCol w="5170005">
                  <a:extLst>
                    <a:ext uri="{9D8B030D-6E8A-4147-A177-3AD203B41FA5}">
                      <a16:colId xmlns:a16="http://schemas.microsoft.com/office/drawing/2014/main" xmlns="" val="20001"/>
                    </a:ext>
                  </a:extLst>
                </a:gridCol>
              </a:tblGrid>
              <a:tr h="900976">
                <a:tc>
                  <a:txBody>
                    <a:bodyPr/>
                    <a:lstStyle/>
                    <a:p>
                      <a:r>
                        <a:rPr lang="en-US" sz="4400" b="0" dirty="0">
                          <a:solidFill>
                            <a:schemeClr val="tx1"/>
                          </a:solidFill>
                        </a:rPr>
                        <a:t>EPA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4400" b="0" dirty="0">
                          <a:solidFill>
                            <a:schemeClr val="tx1"/>
                          </a:solidFill>
                        </a:rPr>
                        <a:t>Subcompetency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1513569">
                <a:tc>
                  <a:txBody>
                    <a:bodyPr/>
                    <a:lstStyle/>
                    <a:p>
                      <a:r>
                        <a:rPr lang="en-US" sz="2800" dirty="0"/>
                        <a:t>Observed patterns,</a:t>
                      </a:r>
                      <a:r>
                        <a:rPr lang="en-US" sz="2800" baseline="0" dirty="0"/>
                        <a:t> actions, and </a:t>
                      </a:r>
                      <a:r>
                        <a:rPr lang="en-US" sz="2800" dirty="0"/>
                        <a:t>behaviors that may overlap several different competency</a:t>
                      </a:r>
                      <a:r>
                        <a:rPr lang="en-US" sz="2800" baseline="0" dirty="0"/>
                        <a:t> areas</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a:t>Knowledge</a:t>
                      </a:r>
                      <a:r>
                        <a:rPr lang="en-US" sz="2800" baseline="0" dirty="0"/>
                        <a:t>, skills, attitudes, and behaviors within one competency area</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1044271">
                <a:tc>
                  <a:txBody>
                    <a:bodyPr/>
                    <a:lstStyle/>
                    <a:p>
                      <a:r>
                        <a:rPr lang="en-US" sz="2800" dirty="0"/>
                        <a:t>Evaluated</a:t>
                      </a:r>
                      <a:r>
                        <a:rPr lang="en-US" sz="2800" baseline="0" dirty="0"/>
                        <a:t> based on level of independence. </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aseline="0" dirty="0"/>
                        <a:t>Evaluated on a developmental scale</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974035">
                <a:tc>
                  <a:txBody>
                    <a:bodyPr/>
                    <a:lstStyle/>
                    <a:p>
                      <a:r>
                        <a:rPr lang="en-US" sz="2800" baseline="0" dirty="0"/>
                        <a:t>Related to many subcompetencies</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a:t>Specific to one competency</a:t>
                      </a:r>
                      <a:r>
                        <a:rPr lang="en-US" sz="2800" baseline="0" dirty="0"/>
                        <a:t> with little overlap</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795130">
                <a:tc>
                  <a:txBody>
                    <a:bodyPr/>
                    <a:lstStyle/>
                    <a:p>
                      <a:r>
                        <a:rPr lang="en-US" sz="2800" dirty="0"/>
                        <a:t>Develops</a:t>
                      </a:r>
                      <a:r>
                        <a:rPr lang="en-US" sz="2800" baseline="0" dirty="0"/>
                        <a:t> over time</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a:t>Develops</a:t>
                      </a:r>
                      <a:r>
                        <a:rPr lang="en-US" sz="2800" baseline="0" dirty="0"/>
                        <a:t> over time</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532791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2571</Words>
  <Application>Microsoft Office PowerPoint</Application>
  <PresentationFormat>Custom</PresentationFormat>
  <Paragraphs>693</Paragraphs>
  <Slides>25</Slides>
  <Notes>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Entrustable Professional Activities</vt:lpstr>
      <vt:lpstr>Outline and Objectives</vt:lpstr>
      <vt:lpstr>Working Definitions</vt:lpstr>
      <vt:lpstr>PowerPoint Presentation</vt:lpstr>
      <vt:lpstr>What is an EPA?</vt:lpstr>
      <vt:lpstr>Why EPAs?</vt:lpstr>
      <vt:lpstr>EPA Entrustment is Context Dependent</vt:lpstr>
      <vt:lpstr>Entrusting the EPA</vt:lpstr>
      <vt:lpstr>EPA and Subcompetency</vt:lpstr>
      <vt:lpstr>EPAs for Family Medicine  </vt:lpstr>
      <vt:lpstr>PowerPoint Presentation</vt:lpstr>
      <vt:lpstr>EPAs Mapped to Subcompetency and Milestone Level</vt:lpstr>
      <vt:lpstr>Entrustment for Independence in an EPA Maps to Specific Milestone Levels </vt:lpstr>
      <vt:lpstr>Specific Methods for Using EPAs</vt:lpstr>
      <vt:lpstr>References</vt:lpstr>
      <vt:lpstr>Case #1  Ready Resident </vt:lpstr>
      <vt:lpstr>CCC Action </vt:lpstr>
      <vt:lpstr>CCC Recommendation</vt:lpstr>
      <vt:lpstr>EPA #14</vt:lpstr>
      <vt:lpstr>Case #2  Specialist Situations</vt:lpstr>
      <vt:lpstr>Evaluation Update</vt:lpstr>
      <vt:lpstr>Case #3   PD Problems </vt:lpstr>
      <vt:lpstr>PowerPoint Presentation</vt:lpstr>
      <vt:lpstr>Each of the EPAs, once entrusted, maps to specific milestones levels achieved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EPA</dc:title>
  <dc:creator>mari ricker</dc:creator>
  <cp:lastModifiedBy>Vickie Greenwood</cp:lastModifiedBy>
  <cp:revision>54</cp:revision>
  <dcterms:created xsi:type="dcterms:W3CDTF">2016-12-05T15:39:09Z</dcterms:created>
  <dcterms:modified xsi:type="dcterms:W3CDTF">2017-04-03T14:28:59Z</dcterms:modified>
</cp:coreProperties>
</file>