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hartEx1.xml" ContentType="application/vnd.ms-office.chartex+xml"/>
  <Override PartName="/ppt/charts/chartEx2.xml" ContentType="application/vnd.ms-office.chartex+xml"/>
  <Override PartName="/ppt/charts/chartEx3.xml" ContentType="application/vnd.ms-office.chartex+xml"/>
  <Override PartName="/ppt/charts/chartEx4.xml" ContentType="application/vnd.ms-office.chartex+xml"/>
  <Override PartName="/ppt/charts/chartEx5.xml" ContentType="application/vnd.ms-office.chartex+xml"/>
  <Override PartName="/ppt/charts/chartEx6.xml" ContentType="application/vnd.ms-office.chartex+xml"/>
  <Override PartName="/ppt/charts/chartEx7.xml" ContentType="application/vnd.ms-office.chartex+xml"/>
  <Override PartName="/ppt/charts/chartEx8.xml" ContentType="application/vnd.ms-office.chartex+xml"/>
  <Override PartName="/ppt/charts/chartEx9.xml" ContentType="application/vnd.ms-office.chartex+xml"/>
  <Override PartName="/ppt/charts/chartEx10.xml" ContentType="application/vnd.ms-office.chartex+xml"/>
  <Override PartName="/ppt/charts/chartEx11.xml" ContentType="application/vnd.ms-office.chartex+xml"/>
  <Override PartName="/ppt/charts/chartEx12.xml" ContentType="application/vnd.ms-office.chartex+xml"/>
  <Override PartName="/ppt/charts/chartEx13.xml" ContentType="application/vnd.ms-office.chartex+xml"/>
  <Override PartName="/ppt/charts/chartEx14.xml" ContentType="application/vnd.ms-office.chartex+xml"/>
  <Override PartName="/ppt/charts/chartEx15.xml" ContentType="application/vnd.ms-office.chartex+xml"/>
  <Override PartName="/ppt/charts/chartEx16.xml" ContentType="application/vnd.ms-office.chartex+xml"/>
  <Override PartName="/ppt/charts/chartEx17.xml" ContentType="application/vnd.ms-office.chartex+xml"/>
  <Override PartName="/ppt/charts/chartEx18.xml" ContentType="application/vnd.ms-office.chartex+xml"/>
  <Override PartName="/ppt/charts/chartEx19.xml" ContentType="application/vnd.ms-office.chartex+xml"/>
  <Override PartName="/ppt/charts/chartEx20.xml" ContentType="application/vnd.ms-office.chartex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  <Override PartName="/ppt/charts/colors3.xml" ContentType="application/vnd.ms-office.chartcolorstyle+xml"/>
  <Override PartName="/ppt/charts/style3.xml" ContentType="application/vnd.ms-office.chartstyle+xml"/>
  <Override PartName="/ppt/charts/colors4.xml" ContentType="application/vnd.ms-office.chartcolorstyle+xml"/>
  <Override PartName="/ppt/charts/style4.xml" ContentType="application/vnd.ms-office.chartstyle+xml"/>
  <Override PartName="/ppt/charts/colors5.xml" ContentType="application/vnd.ms-office.chartcolorstyle+xml"/>
  <Override PartName="/ppt/charts/style5.xml" ContentType="application/vnd.ms-office.chartstyle+xml"/>
  <Override PartName="/ppt/charts/colors6.xml" ContentType="application/vnd.ms-office.chartcolorstyle+xml"/>
  <Override PartName="/ppt/charts/style6.xml" ContentType="application/vnd.ms-office.chartstyle+xml"/>
  <Override PartName="/ppt/charts/colors7.xml" ContentType="application/vnd.ms-office.chartcolorstyle+xml"/>
  <Override PartName="/ppt/charts/style7.xml" ContentType="application/vnd.ms-office.chartstyle+xml"/>
  <Override PartName="/ppt/charts/colors8.xml" ContentType="application/vnd.ms-office.chartcolorstyle+xml"/>
  <Override PartName="/ppt/charts/style8.xml" ContentType="application/vnd.ms-office.chartstyle+xml"/>
  <Override PartName="/ppt/charts/colors9.xml" ContentType="application/vnd.ms-office.chartcolorstyle+xml"/>
  <Override PartName="/ppt/charts/style9.xml" ContentType="application/vnd.ms-office.chartstyle+xml"/>
  <Override PartName="/ppt/charts/colors10.xml" ContentType="application/vnd.ms-office.chartcolorstyle+xml"/>
  <Override PartName="/ppt/charts/style10.xml" ContentType="application/vnd.ms-office.chartstyle+xml"/>
  <Override PartName="/ppt/charts/colors11.xml" ContentType="application/vnd.ms-office.chartcolorstyle+xml"/>
  <Override PartName="/ppt/charts/style11.xml" ContentType="application/vnd.ms-office.chartstyle+xml"/>
  <Override PartName="/ppt/charts/colors12.xml" ContentType="application/vnd.ms-office.chartcolorstyle+xml"/>
  <Override PartName="/ppt/charts/style12.xml" ContentType="application/vnd.ms-office.chartstyle+xml"/>
  <Override PartName="/ppt/charts/colors13.xml" ContentType="application/vnd.ms-office.chartcolorstyle+xml"/>
  <Override PartName="/ppt/charts/style13.xml" ContentType="application/vnd.ms-office.chartstyle+xml"/>
  <Override PartName="/ppt/charts/colors14.xml" ContentType="application/vnd.ms-office.chartcolorstyle+xml"/>
  <Override PartName="/ppt/charts/style14.xml" ContentType="application/vnd.ms-office.chartstyle+xml"/>
  <Override PartName="/ppt/charts/colors15.xml" ContentType="application/vnd.ms-office.chartcolorstyle+xml"/>
  <Override PartName="/ppt/charts/style15.xml" ContentType="application/vnd.ms-office.chartstyle+xml"/>
  <Override PartName="/ppt/charts/colors16.xml" ContentType="application/vnd.ms-office.chartcolorstyle+xml"/>
  <Override PartName="/ppt/charts/style16.xml" ContentType="application/vnd.ms-office.chartstyle+xml"/>
  <Override PartName="/ppt/charts/colors17.xml" ContentType="application/vnd.ms-office.chartcolorstyle+xml"/>
  <Override PartName="/ppt/charts/style17.xml" ContentType="application/vnd.ms-office.chartstyle+xml"/>
  <Override PartName="/ppt/charts/colors18.xml" ContentType="application/vnd.ms-office.chartcolorstyle+xml"/>
  <Override PartName="/ppt/charts/style18.xml" ContentType="application/vnd.ms-office.chartstyle+xml"/>
  <Override PartName="/ppt/charts/colors19.xml" ContentType="application/vnd.ms-office.chartcolorstyle+xml"/>
  <Override PartName="/ppt/charts/style19.xml" ContentType="application/vnd.ms-office.chartstyle+xml"/>
  <Override PartName="/ppt/charts/colors20.xml" ContentType="application/vnd.ms-office.chartcolorstyle+xml"/>
  <Override PartName="/ppt/charts/style20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7" r:id="rId11"/>
    <p:sldId id="265" r:id="rId12"/>
    <p:sldId id="266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-35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Microsoft_Excel_Worksheet.xlsx"/></Relationships>
</file>

<file path=ppt/charts/_rels/chartEx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Microsoft_Excel_Worksheet1.xlsx"/></Relationships>
</file>

<file path=ppt/charts/_rels/chartEx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package" Target="../embeddings/Microsoft_Excel_Worksheet2.xlsx"/></Relationships>
</file>

<file path=ppt/charts/_rels/chartEx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package" Target="../embeddings/Microsoft_Excel_Worksheet3.xlsx"/></Relationships>
</file>

<file path=ppt/charts/_rels/chartEx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package" Target="../embeddings/Microsoft_Excel_Worksheet4.xlsx"/></Relationships>
</file>

<file path=ppt/charts/_rels/chartEx6.xml.rels><?xml version="1.0" encoding="UTF-8" standalone="yes"?>
<Relationships xmlns="http://schemas.openxmlformats.org/package/2006/relationships"><Relationship Id="rId3" Type="http://schemas.microsoft.com/office/2011/relationships/chartColorStyle" Target="colors6.xml"/><Relationship Id="rId2" Type="http://schemas.microsoft.com/office/2011/relationships/chartStyle" Target="style6.xml"/><Relationship Id="rId1" Type="http://schemas.openxmlformats.org/officeDocument/2006/relationships/package" Target="../embeddings/Microsoft_Excel_Worksheet5.xlsx"/></Relationships>
</file>

<file path=ppt/charts/_rels/chartEx7.xml.rels><?xml version="1.0" encoding="UTF-8" standalone="yes"?>
<Relationships xmlns="http://schemas.openxmlformats.org/package/2006/relationships"><Relationship Id="rId3" Type="http://schemas.microsoft.com/office/2011/relationships/chartColorStyle" Target="colors7.xml"/><Relationship Id="rId2" Type="http://schemas.microsoft.com/office/2011/relationships/chartStyle" Target="style7.xml"/><Relationship Id="rId1" Type="http://schemas.openxmlformats.org/officeDocument/2006/relationships/package" Target="../embeddings/Microsoft_Excel_Worksheet6.xlsx"/></Relationships>
</file>

<file path=ppt/charts/_rels/chartEx8.xml.rels><?xml version="1.0" encoding="UTF-8" standalone="yes"?>
<Relationships xmlns="http://schemas.openxmlformats.org/package/2006/relationships"><Relationship Id="rId3" Type="http://schemas.microsoft.com/office/2011/relationships/chartColorStyle" Target="colors8.xml"/><Relationship Id="rId2" Type="http://schemas.microsoft.com/office/2011/relationships/chartStyle" Target="style8.xml"/><Relationship Id="rId1" Type="http://schemas.openxmlformats.org/officeDocument/2006/relationships/package" Target="../embeddings/Microsoft_Excel_Worksheet7.xlsx"/></Relationships>
</file>

<file path=ppt/charts/_rels/chartEx9.xml.rels><?xml version="1.0" encoding="UTF-8" standalone="yes"?>
<Relationships xmlns="http://schemas.openxmlformats.org/package/2006/relationships"><Relationship Id="rId3" Type="http://schemas.microsoft.com/office/2011/relationships/chartColorStyle" Target="colors9.xml"/><Relationship Id="rId2" Type="http://schemas.microsoft.com/office/2011/relationships/chartStyle" Target="style9.xml"/><Relationship Id="rId1" Type="http://schemas.openxmlformats.org/officeDocument/2006/relationships/package" Target="../embeddings/Microsoft_Excel_Worksheet8.xlsx"/></Relationships>
</file>

<file path=ppt/charts/_rels/chartEx10.xml.rels><?xml version="1.0" encoding="UTF-8" standalone="yes"?>
<Relationships xmlns="http://schemas.openxmlformats.org/package/2006/relationships"><Relationship Id="rId3" Type="http://schemas.microsoft.com/office/2011/relationships/chartColorStyle" Target="colors10.xml"/><Relationship Id="rId2" Type="http://schemas.microsoft.com/office/2011/relationships/chartStyle" Target="style10.xml"/><Relationship Id="rId1" Type="http://schemas.openxmlformats.org/officeDocument/2006/relationships/package" Target="../embeddings/Microsoft_Excel_Worksheet9.xlsx"/></Relationships>
</file>

<file path=ppt/charts/_rels/chartEx11.xml.rels><?xml version="1.0" encoding="UTF-8" standalone="yes"?>
<Relationships xmlns="http://schemas.openxmlformats.org/package/2006/relationships"><Relationship Id="rId3" Type="http://schemas.microsoft.com/office/2011/relationships/chartColorStyle" Target="colors11.xml"/><Relationship Id="rId2" Type="http://schemas.microsoft.com/office/2011/relationships/chartStyle" Target="style11.xml"/><Relationship Id="rId1" Type="http://schemas.openxmlformats.org/officeDocument/2006/relationships/package" Target="../embeddings/Microsoft_Excel_Worksheet10.xlsx"/></Relationships>
</file>

<file path=ppt/charts/_rels/chartEx12.xml.rels><?xml version="1.0" encoding="UTF-8" standalone="yes"?>
<Relationships xmlns="http://schemas.openxmlformats.org/package/2006/relationships"><Relationship Id="rId3" Type="http://schemas.microsoft.com/office/2011/relationships/chartColorStyle" Target="colors12.xml"/><Relationship Id="rId2" Type="http://schemas.microsoft.com/office/2011/relationships/chartStyle" Target="style12.xml"/><Relationship Id="rId1" Type="http://schemas.openxmlformats.org/officeDocument/2006/relationships/package" Target="../embeddings/Microsoft_Excel_Worksheet11.xlsx"/></Relationships>
</file>

<file path=ppt/charts/_rels/chartEx13.xml.rels><?xml version="1.0" encoding="UTF-8" standalone="yes"?>
<Relationships xmlns="http://schemas.openxmlformats.org/package/2006/relationships"><Relationship Id="rId3" Type="http://schemas.microsoft.com/office/2011/relationships/chartColorStyle" Target="colors13.xml"/><Relationship Id="rId2" Type="http://schemas.microsoft.com/office/2011/relationships/chartStyle" Target="style13.xml"/><Relationship Id="rId1" Type="http://schemas.openxmlformats.org/officeDocument/2006/relationships/package" Target="../embeddings/Microsoft_Excel_Worksheet12.xlsx"/></Relationships>
</file>

<file path=ppt/charts/_rels/chartEx14.xml.rels><?xml version="1.0" encoding="UTF-8" standalone="yes"?>
<Relationships xmlns="http://schemas.openxmlformats.org/package/2006/relationships"><Relationship Id="rId3" Type="http://schemas.microsoft.com/office/2011/relationships/chartColorStyle" Target="colors14.xml"/><Relationship Id="rId2" Type="http://schemas.microsoft.com/office/2011/relationships/chartStyle" Target="style14.xml"/><Relationship Id="rId1" Type="http://schemas.openxmlformats.org/officeDocument/2006/relationships/package" Target="../embeddings/Microsoft_Excel_Worksheet13.xlsx"/></Relationships>
</file>

<file path=ppt/charts/_rels/chartEx15.xml.rels><?xml version="1.0" encoding="UTF-8" standalone="yes"?>
<Relationships xmlns="http://schemas.openxmlformats.org/package/2006/relationships"><Relationship Id="rId3" Type="http://schemas.microsoft.com/office/2011/relationships/chartColorStyle" Target="colors15.xml"/><Relationship Id="rId2" Type="http://schemas.microsoft.com/office/2011/relationships/chartStyle" Target="style15.xml"/><Relationship Id="rId1" Type="http://schemas.openxmlformats.org/officeDocument/2006/relationships/package" Target="../embeddings/Microsoft_Excel_Worksheet14.xlsx"/></Relationships>
</file>

<file path=ppt/charts/_rels/chartEx16.xml.rels><?xml version="1.0" encoding="UTF-8" standalone="yes"?>
<Relationships xmlns="http://schemas.openxmlformats.org/package/2006/relationships"><Relationship Id="rId3" Type="http://schemas.microsoft.com/office/2011/relationships/chartColorStyle" Target="colors16.xml"/><Relationship Id="rId2" Type="http://schemas.microsoft.com/office/2011/relationships/chartStyle" Target="style16.xml"/><Relationship Id="rId1" Type="http://schemas.openxmlformats.org/officeDocument/2006/relationships/package" Target="../embeddings/Microsoft_Excel_Worksheet15.xlsx"/></Relationships>
</file>

<file path=ppt/charts/_rels/chartEx17.xml.rels><?xml version="1.0" encoding="UTF-8" standalone="yes"?>
<Relationships xmlns="http://schemas.openxmlformats.org/package/2006/relationships"><Relationship Id="rId3" Type="http://schemas.microsoft.com/office/2011/relationships/chartColorStyle" Target="colors17.xml"/><Relationship Id="rId2" Type="http://schemas.microsoft.com/office/2011/relationships/chartStyle" Target="style17.xml"/><Relationship Id="rId1" Type="http://schemas.openxmlformats.org/officeDocument/2006/relationships/package" Target="../embeddings/Microsoft_Excel_Worksheet16.xlsx"/></Relationships>
</file>

<file path=ppt/charts/_rels/chartEx18.xml.rels><?xml version="1.0" encoding="UTF-8" standalone="yes"?>
<Relationships xmlns="http://schemas.openxmlformats.org/package/2006/relationships"><Relationship Id="rId3" Type="http://schemas.microsoft.com/office/2011/relationships/chartColorStyle" Target="colors18.xml"/><Relationship Id="rId2" Type="http://schemas.microsoft.com/office/2011/relationships/chartStyle" Target="style18.xml"/><Relationship Id="rId1" Type="http://schemas.openxmlformats.org/officeDocument/2006/relationships/package" Target="../embeddings/Microsoft_Excel_Worksheet17.xlsx"/></Relationships>
</file>

<file path=ppt/charts/_rels/chartEx19.xml.rels><?xml version="1.0" encoding="UTF-8" standalone="yes"?>
<Relationships xmlns="http://schemas.openxmlformats.org/package/2006/relationships"><Relationship Id="rId3" Type="http://schemas.microsoft.com/office/2011/relationships/chartColorStyle" Target="colors19.xml"/><Relationship Id="rId2" Type="http://schemas.microsoft.com/office/2011/relationships/chartStyle" Target="style19.xml"/><Relationship Id="rId1" Type="http://schemas.openxmlformats.org/officeDocument/2006/relationships/package" Target="../embeddings/Microsoft_Excel_Worksheet18.xlsx"/></Relationships>
</file>

<file path=ppt/charts/_rels/chartEx20.xml.rels><?xml version="1.0" encoding="UTF-8" standalone="yes"?>
<Relationships xmlns="http://schemas.openxmlformats.org/package/2006/relationships"><Relationship Id="rId3" Type="http://schemas.microsoft.com/office/2011/relationships/chartColorStyle" Target="colors20.xml"/><Relationship Id="rId2" Type="http://schemas.microsoft.com/office/2011/relationships/chartStyle" Target="style20.xml"/><Relationship Id="rId1" Type="http://schemas.openxmlformats.org/officeDocument/2006/relationships/package" Target="../embeddings/Microsoft_Excel_Worksheet19.xlsx"/></Relationships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Sheet1!$A$2:$C$17</cx:f>
        <cx:lvl ptCount="16">
          <cx:pt idx="0">Level 4</cx:pt>
          <cx:pt idx="1">Level 4</cx:pt>
          <cx:pt idx="2">Level 4</cx:pt>
          <cx:pt idx="4">Level 3</cx:pt>
          <cx:pt idx="5">Level 4</cx:pt>
          <cx:pt idx="6">Level 4</cx:pt>
          <cx:pt idx="7">Level 4</cx:pt>
          <cx:pt idx="8">Level 4</cx:pt>
          <cx:pt idx="9">Level 4</cx:pt>
          <cx:pt idx="10">Level 4</cx:pt>
          <cx:pt idx="11">Level 4</cx:pt>
          <cx:pt idx="12">Level 4</cx:pt>
        </cx:lvl>
        <cx:lvl ptCount="16">
          <cx:pt idx="0">PC-2</cx:pt>
          <cx:pt idx="1">PC-3</cx:pt>
          <cx:pt idx="2">PC-4</cx:pt>
          <cx:pt idx="4">SBP-4</cx:pt>
          <cx:pt idx="5">PBL-1</cx:pt>
          <cx:pt idx="6">PBL-2</cx:pt>
          <cx:pt idx="7">PBL-3</cx:pt>
          <cx:pt idx="8">PROF-4</cx:pt>
          <cx:pt idx="9">PROF-3</cx:pt>
          <cx:pt idx="10">PROF-4</cx:pt>
          <cx:pt idx="11">COMM-1</cx:pt>
          <cx:pt idx="12">COMM-4</cx:pt>
        </cx:lvl>
        <cx:lvl ptCount="16">
          <cx:pt idx="0">Patient Care</cx:pt>
          <cx:pt idx="1">Patient Care</cx:pt>
          <cx:pt idx="2">Patient Care</cx:pt>
          <cx:pt idx="3">Medical Knowledge</cx:pt>
          <cx:pt idx="4">Systems Based Practice</cx:pt>
          <cx:pt idx="5">Practice Based Learning</cx:pt>
          <cx:pt idx="6">Practice Based Learning</cx:pt>
          <cx:pt idx="7">Practice Based Learning</cx:pt>
          <cx:pt idx="8">Professionalism</cx:pt>
          <cx:pt idx="9">Professionalism</cx:pt>
          <cx:pt idx="10">Professionalism</cx:pt>
          <cx:pt idx="11">Communication</cx:pt>
          <cx:pt idx="12">Communication</cx:pt>
        </cx:lvl>
      </cx:strDim>
      <cx:numDim type="size">
        <cx:f>Sheet1!$D$2:$D$17</cx:f>
        <cx:lvl ptCount="16" formatCode="General">
          <cx:pt idx="0">5</cx:pt>
          <cx:pt idx="1">5</cx:pt>
          <cx:pt idx="2">5</cx:pt>
          <cx:pt idx="3">5</cx:pt>
          <cx:pt idx="4">5</cx:pt>
          <cx:pt idx="5">5</cx:pt>
          <cx:pt idx="6">5</cx:pt>
          <cx:pt idx="7">5</cx:pt>
          <cx:pt idx="8">5</cx:pt>
          <cx:pt idx="9">5</cx:pt>
          <cx:pt idx="10">5</cx:pt>
          <cx:pt idx="11">5</cx:pt>
          <cx:pt idx="12">5</cx:pt>
        </cx:lvl>
      </cx:numDim>
    </cx:data>
  </cx:chartData>
  <cx:chart>
    <cx:plotArea>
      <cx:plotAreaRegion>
        <cx:series layoutId="sunburst" uniqueId="{FA7E07BF-E738-4F1D-9E49-46EC2313F026}">
          <cx:tx>
            <cx:txData>
              <cx:f>Sheet1!$D$1</cx:f>
              <cx:v>Series1</cx:v>
            </cx:txData>
          </cx:tx>
          <cx:dataLabels pos="ctr">
            <cx:visibility seriesName="0" categoryName="1" value="0"/>
          </cx:dataLabels>
          <cx:dataId val="0"/>
        </cx:series>
      </cx:plotAreaRegion>
    </cx:plotArea>
    <cx:legend pos="r" align="ctr" overlay="0"/>
  </cx:chart>
</cx:chartSpace>
</file>

<file path=ppt/charts/chartEx2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Sheet1!$A$2:$C$17</cx:f>
        <cx:lvl ptCount="16">
          <cx:pt idx="0">Level 3</cx:pt>
          <cx:pt idx="1">Level 4</cx:pt>
          <cx:pt idx="2">Level 2</cx:pt>
          <cx:pt idx="3">Level 3</cx:pt>
          <cx:pt idx="4">Level 2</cx:pt>
          <cx:pt idx="5">Level 3</cx:pt>
          <cx:pt idx="7">Level 2</cx:pt>
          <cx:pt idx="8">Level 3</cx:pt>
          <cx:pt idx="9">Level 4</cx:pt>
          <cx:pt idx="10">Level 3</cx:pt>
        </cx:lvl>
        <cx:lvl ptCount="16">
          <cx:pt idx="0">PC-1</cx:pt>
          <cx:pt idx="1">PC-3</cx:pt>
          <cx:pt idx="2">MK-2</cx:pt>
          <cx:pt idx="3">SBP-1</cx:pt>
          <cx:pt idx="4">SBP-2</cx:pt>
          <cx:pt idx="5">SBP-4</cx:pt>
          <cx:pt idx="7">PROF-1</cx:pt>
          <cx:pt idx="8">PROF-3</cx:pt>
          <cx:pt idx="9">COMM-1</cx:pt>
          <cx:pt idx="10">COMM-4</cx:pt>
        </cx:lvl>
        <cx:lvl ptCount="16">
          <cx:pt idx="0">Patient Care</cx:pt>
          <cx:pt idx="1">Patient Care</cx:pt>
          <cx:pt idx="2">Medical Knowledge</cx:pt>
          <cx:pt idx="3">Systems Based Practice</cx:pt>
          <cx:pt idx="4">Systems Based Practice</cx:pt>
          <cx:pt idx="5">Systems Based Practice</cx:pt>
          <cx:pt idx="6">Practice Based Learning</cx:pt>
          <cx:pt idx="7">Professionalism</cx:pt>
          <cx:pt idx="8">Professionalism</cx:pt>
          <cx:pt idx="9">Communication</cx:pt>
          <cx:pt idx="10">Communication</cx:pt>
        </cx:lvl>
      </cx:strDim>
      <cx:numDim type="size">
        <cx:f>Sheet1!$D$2:$D$17</cx:f>
        <cx:lvl ptCount="16" formatCode="General">
          <cx:pt idx="0">5</cx:pt>
          <cx:pt idx="1">5</cx:pt>
          <cx:pt idx="2">5</cx:pt>
          <cx:pt idx="3">5</cx:pt>
          <cx:pt idx="4">5</cx:pt>
          <cx:pt idx="5">5</cx:pt>
          <cx:pt idx="6">5</cx:pt>
          <cx:pt idx="7">5</cx:pt>
          <cx:pt idx="8">5</cx:pt>
          <cx:pt idx="9">5</cx:pt>
          <cx:pt idx="10">5</cx:pt>
        </cx:lvl>
      </cx:numDim>
    </cx:data>
  </cx:chartData>
  <cx:chart>
    <cx:plotArea>
      <cx:plotAreaRegion>
        <cx:series layoutId="sunburst" uniqueId="{FA7E07BF-E738-4F1D-9E49-46EC2313F026}">
          <cx:tx>
            <cx:txData>
              <cx:f>Sheet1!$D$1</cx:f>
              <cx:v>Series1</cx:v>
            </cx:txData>
          </cx:tx>
          <cx:dataLabels pos="ctr">
            <cx:visibility seriesName="0" categoryName="1" value="0"/>
          </cx:dataLabels>
          <cx:dataId val="0"/>
        </cx:series>
      </cx:plotAreaRegion>
    </cx:plotArea>
    <cx:legend pos="r" align="ctr" overlay="0"/>
  </cx:chart>
  <cx:clrMapOvr bg1="lt1" tx1="dk1" bg2="lt2" tx2="dk2" accent1="accent1" accent2="accent2" accent3="accent3" accent4="accent4" accent5="accent5" accent6="accent6" hlink="hlink" folHlink="folHlink"/>
</cx:chartSpace>
</file>

<file path=ppt/charts/chartEx3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Sheet1!$A$2:$C$17</cx:f>
        <cx:lvl ptCount="16">
          <cx:pt idx="0">Level 2</cx:pt>
          <cx:pt idx="1">Level 2</cx:pt>
          <cx:pt idx="2">Level 2</cx:pt>
          <cx:pt idx="3">Level 2</cx:pt>
          <cx:pt idx="4">Level 2</cx:pt>
          <cx:pt idx="6">Level 3</cx:pt>
          <cx:pt idx="7">Level 2</cx:pt>
          <cx:pt idx="8">Level 3</cx:pt>
        </cx:lvl>
        <cx:lvl ptCount="16">
          <cx:pt idx="0">PC-1</cx:pt>
          <cx:pt idx="1">PC-2</cx:pt>
          <cx:pt idx="2">MK-2</cx:pt>
          <cx:pt idx="3">SBP-1</cx:pt>
          <cx:pt idx="4">SBP-4</cx:pt>
          <cx:pt idx="6">PROF-3</cx:pt>
          <cx:pt idx="7">COMM-1</cx:pt>
          <cx:pt idx="8">COMM-2</cx:pt>
        </cx:lvl>
        <cx:lvl ptCount="16">
          <cx:pt idx="0">Patient Care</cx:pt>
          <cx:pt idx="1">Patient Care</cx:pt>
          <cx:pt idx="2">Medical Knowledge</cx:pt>
          <cx:pt idx="3">Systems Based Practice</cx:pt>
          <cx:pt idx="4">Systems Based Practice</cx:pt>
          <cx:pt idx="5">Practice Based Learning</cx:pt>
          <cx:pt idx="6">Professionalism</cx:pt>
          <cx:pt idx="7">Communication</cx:pt>
          <cx:pt idx="8">Communication</cx:pt>
        </cx:lvl>
      </cx:strDim>
      <cx:numDim type="size">
        <cx:f>Sheet1!$D$2:$D$17</cx:f>
        <cx:lvl ptCount="16" formatCode="General">
          <cx:pt idx="0">5</cx:pt>
          <cx:pt idx="1">5</cx:pt>
          <cx:pt idx="2">5</cx:pt>
          <cx:pt idx="3">5</cx:pt>
          <cx:pt idx="4">5</cx:pt>
          <cx:pt idx="5">5</cx:pt>
          <cx:pt idx="6">5</cx:pt>
          <cx:pt idx="7">5</cx:pt>
          <cx:pt idx="8">5</cx:pt>
        </cx:lvl>
      </cx:numDim>
    </cx:data>
  </cx:chartData>
  <cx:chart>
    <cx:plotArea>
      <cx:plotAreaRegion>
        <cx:series layoutId="sunburst" uniqueId="{FA7E07BF-E738-4F1D-9E49-46EC2313F026}">
          <cx:tx>
            <cx:txData>
              <cx:f>Sheet1!$D$1</cx:f>
              <cx:v>Series1</cx:v>
            </cx:txData>
          </cx:tx>
          <cx:dataLabels pos="ctr">
            <cx:visibility seriesName="0" categoryName="1" value="0"/>
          </cx:dataLabels>
          <cx:dataId val="0"/>
        </cx:series>
      </cx:plotAreaRegion>
    </cx:plotArea>
    <cx:legend pos="r" align="ctr" overlay="0"/>
  </cx:chart>
  <cx:clrMapOvr bg1="lt1" tx1="dk1" bg2="lt2" tx2="dk2" accent1="accent1" accent2="accent2" accent3="accent3" accent4="accent4" accent5="accent5" accent6="accent6" hlink="hlink" folHlink="folHlink"/>
</cx:chartSpace>
</file>

<file path=ppt/charts/chartEx4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Sheet1!$A$2:$C$17</cx:f>
        <cx:lvl ptCount="16">
          <cx:pt idx="0">Level 4</cx:pt>
          <cx:pt idx="1">Level 3</cx:pt>
          <cx:pt idx="2">Level 3</cx:pt>
          <cx:pt idx="3">Level 2</cx:pt>
          <cx:pt idx="4">Level 3</cx:pt>
          <cx:pt idx="5">Level 3</cx:pt>
          <cx:pt idx="6">Level 3</cx:pt>
          <cx:pt idx="7">Level 4</cx:pt>
        </cx:lvl>
        <cx:lvl ptCount="16">
          <cx:pt idx="0">PC-3</cx:pt>
          <cx:pt idx="1">MK-2</cx:pt>
          <cx:pt idx="2">SBP-3</cx:pt>
          <cx:pt idx="3">PBL-1</cx:pt>
          <cx:pt idx="4">PBL-3</cx:pt>
          <cx:pt idx="5">PROF-3</cx:pt>
          <cx:pt idx="6">COMM-1</cx:pt>
          <cx:pt idx="7">COMM-2</cx:pt>
        </cx:lvl>
        <cx:lvl ptCount="16">
          <cx:pt idx="0">Patient Care</cx:pt>
          <cx:pt idx="1">Medical Knowledge</cx:pt>
          <cx:pt idx="2">Systems Based Practice</cx:pt>
          <cx:pt idx="3">Practice Based Learning</cx:pt>
          <cx:pt idx="4">Practice Based Learning</cx:pt>
          <cx:pt idx="5">Professionalism</cx:pt>
          <cx:pt idx="6">Communication</cx:pt>
          <cx:pt idx="7">Communication</cx:pt>
        </cx:lvl>
      </cx:strDim>
      <cx:numDim type="size">
        <cx:f>Sheet1!$D$2:$D$17</cx:f>
        <cx:lvl ptCount="16" formatCode="General">
          <cx:pt idx="0">5</cx:pt>
          <cx:pt idx="1">5</cx:pt>
          <cx:pt idx="2">5</cx:pt>
          <cx:pt idx="3">5</cx:pt>
          <cx:pt idx="4">5</cx:pt>
          <cx:pt idx="5">5</cx:pt>
          <cx:pt idx="6">5</cx:pt>
          <cx:pt idx="7">5</cx:pt>
        </cx:lvl>
      </cx:numDim>
    </cx:data>
  </cx:chartData>
  <cx:chart>
    <cx:plotArea>
      <cx:plotAreaRegion>
        <cx:series layoutId="sunburst" uniqueId="{FA7E07BF-E738-4F1D-9E49-46EC2313F026}">
          <cx:tx>
            <cx:txData>
              <cx:f>Sheet1!$D$1</cx:f>
              <cx:v>Series1</cx:v>
            </cx:txData>
          </cx:tx>
          <cx:dataLabels pos="ctr">
            <cx:visibility seriesName="0" categoryName="1" value="0"/>
          </cx:dataLabels>
          <cx:dataId val="0"/>
        </cx:series>
      </cx:plotAreaRegion>
    </cx:plotArea>
    <cx:legend pos="r" align="ctr" overlay="0"/>
  </cx:chart>
  <cx:clrMapOvr bg1="lt1" tx1="dk1" bg2="lt2" tx2="dk2" accent1="accent1" accent2="accent2" accent3="accent3" accent4="accent4" accent5="accent5" accent6="accent6" hlink="hlink" folHlink="folHlink"/>
</cx:chartSpace>
</file>

<file path=ppt/charts/chartEx5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Sheet1!$A$2:$C$17</cx:f>
        <cx:lvl ptCount="16">
          <cx:pt idx="0">Level 2</cx:pt>
          <cx:pt idx="1">Level 3</cx:pt>
          <cx:pt idx="2">Level 3</cx:pt>
          <cx:pt idx="4">Level 3</cx:pt>
          <cx:pt idx="5">Level 3</cx:pt>
          <cx:pt idx="7">Level 4</cx:pt>
          <cx:pt idx="8">Level 3</cx:pt>
          <cx:pt idx="9">Level 4</cx:pt>
          <cx:pt idx="10">Level 3</cx:pt>
        </cx:lvl>
        <cx:lvl ptCount="16">
          <cx:pt idx="0">PC-1</cx:pt>
          <cx:pt idx="1">PC-2</cx:pt>
          <cx:pt idx="2">PC-4</cx:pt>
          <cx:pt idx="4">SBP-1</cx:pt>
          <cx:pt idx="5">SBP-4</cx:pt>
          <cx:pt idx="7">PROF-3</cx:pt>
          <cx:pt idx="8">COMM-1</cx:pt>
          <cx:pt idx="9">COMM-2</cx:pt>
          <cx:pt idx="10">COMM-4</cx:pt>
        </cx:lvl>
        <cx:lvl ptCount="16">
          <cx:pt idx="0">Patient Care</cx:pt>
          <cx:pt idx="1">Patient Care</cx:pt>
          <cx:pt idx="2">Patient Care</cx:pt>
          <cx:pt idx="3">Medical Knowledge</cx:pt>
          <cx:pt idx="4">Systems Based Practice</cx:pt>
          <cx:pt idx="5">Systems Based Practice</cx:pt>
          <cx:pt idx="6">Practice Based Learning</cx:pt>
          <cx:pt idx="7">Professionalism</cx:pt>
          <cx:pt idx="8">Communication</cx:pt>
          <cx:pt idx="9">Communication</cx:pt>
          <cx:pt idx="10">Communication</cx:pt>
        </cx:lvl>
      </cx:strDim>
      <cx:numDim type="size">
        <cx:f>Sheet1!$D$2:$D$17</cx:f>
        <cx:lvl ptCount="16" formatCode="General">
          <cx:pt idx="0">5</cx:pt>
          <cx:pt idx="1">5</cx:pt>
          <cx:pt idx="2">5</cx:pt>
          <cx:pt idx="3">5</cx:pt>
          <cx:pt idx="4">5</cx:pt>
          <cx:pt idx="5">5</cx:pt>
          <cx:pt idx="6">5</cx:pt>
          <cx:pt idx="7">5</cx:pt>
          <cx:pt idx="8">5</cx:pt>
          <cx:pt idx="9">5</cx:pt>
          <cx:pt idx="10">5</cx:pt>
        </cx:lvl>
      </cx:numDim>
    </cx:data>
  </cx:chartData>
  <cx:chart>
    <cx:plotArea>
      <cx:plotAreaRegion>
        <cx:series layoutId="sunburst" uniqueId="{FA7E07BF-E738-4F1D-9E49-46EC2313F026}">
          <cx:tx>
            <cx:txData>
              <cx:f>Sheet1!$D$1</cx:f>
              <cx:v>Series1</cx:v>
            </cx:txData>
          </cx:tx>
          <cx:dataLabels pos="ctr">
            <cx:visibility seriesName="0" categoryName="1" value="0"/>
          </cx:dataLabels>
          <cx:dataId val="0"/>
        </cx:series>
      </cx:plotAreaRegion>
    </cx:plotArea>
    <cx:legend pos="r" align="ctr" overlay="0"/>
  </cx:chart>
  <cx:clrMapOvr bg1="lt1" tx1="dk1" bg2="lt2" tx2="dk2" accent1="accent1" accent2="accent2" accent3="accent3" accent4="accent4" accent5="accent5" accent6="accent6" hlink="hlink" folHlink="folHlink"/>
</cx:chartSpace>
</file>

<file path=ppt/charts/chartEx6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Sheet1!$A$2:$C$17</cx:f>
        <cx:lvl ptCount="16">
          <cx:pt idx="0">Level 4</cx:pt>
          <cx:pt idx="1">Level 4</cx:pt>
          <cx:pt idx="2">Level 4</cx:pt>
          <cx:pt idx="3">Level 4</cx:pt>
          <cx:pt idx="4">Level 3</cx:pt>
          <cx:pt idx="5">Level 4</cx:pt>
          <cx:pt idx="6">Level 4</cx:pt>
          <cx:pt idx="7">Level 4</cx:pt>
          <cx:pt idx="8">Level 3</cx:pt>
          <cx:pt idx="9">Level 4</cx:pt>
        </cx:lvl>
        <cx:lvl ptCount="16">
          <cx:pt idx="0">PC-4</cx:pt>
          <cx:pt idx="1">MK-1</cx:pt>
          <cx:pt idx="2">MK-2 </cx:pt>
          <cx:pt idx="3">SBP-1</cx:pt>
          <cx:pt idx="4">PBL-1</cx:pt>
          <cx:pt idx="5">PROF-1</cx:pt>
          <cx:pt idx="6">PROF-3</cx:pt>
          <cx:pt idx="7">PROF-4</cx:pt>
          <cx:pt idx="8">COMM-1</cx:pt>
          <cx:pt idx="9">COMM-2</cx:pt>
        </cx:lvl>
        <cx:lvl ptCount="16">
          <cx:pt idx="0">Patient Care </cx:pt>
          <cx:pt idx="1">Medical Knowledge</cx:pt>
          <cx:pt idx="2">Medical Knowledge</cx:pt>
          <cx:pt idx="3">Systems Based Practice </cx:pt>
          <cx:pt idx="4">Practice Based Learning</cx:pt>
          <cx:pt idx="5">Professionalism</cx:pt>
          <cx:pt idx="6">Professionalism</cx:pt>
          <cx:pt idx="7">Professionalism</cx:pt>
          <cx:pt idx="8">Communication</cx:pt>
          <cx:pt idx="9">Communication</cx:pt>
        </cx:lvl>
      </cx:strDim>
      <cx:numDim type="size">
        <cx:f>Sheet1!$D$2:$D$17</cx:f>
        <cx:lvl ptCount="16" formatCode="General">
          <cx:pt idx="0">5</cx:pt>
          <cx:pt idx="1">5</cx:pt>
          <cx:pt idx="2">5</cx:pt>
          <cx:pt idx="3">5</cx:pt>
          <cx:pt idx="4">5</cx:pt>
          <cx:pt idx="5">5</cx:pt>
          <cx:pt idx="6">5</cx:pt>
          <cx:pt idx="7">5</cx:pt>
          <cx:pt idx="8">5</cx:pt>
          <cx:pt idx="9">5</cx:pt>
        </cx:lvl>
      </cx:numDim>
    </cx:data>
  </cx:chartData>
  <cx:chart>
    <cx:plotArea>
      <cx:plotAreaRegion>
        <cx:series layoutId="sunburst" uniqueId="{FA7E07BF-E738-4F1D-9E49-46EC2313F026}">
          <cx:tx>
            <cx:txData>
              <cx:f>Sheet1!$D$1</cx:f>
              <cx:v>Series1</cx:v>
            </cx:txData>
          </cx:tx>
          <cx:dataLabels pos="ctr">
            <cx:visibility seriesName="0" categoryName="1" value="0"/>
          </cx:dataLabels>
          <cx:dataId val="0"/>
        </cx:series>
      </cx:plotAreaRegion>
    </cx:plotArea>
    <cx:legend pos="r" align="ctr" overlay="0"/>
  </cx:chart>
  <cx:clrMapOvr bg1="lt1" tx1="dk1" bg2="lt2" tx2="dk2" accent1="accent1" accent2="accent2" accent3="accent3" accent4="accent4" accent5="accent5" accent6="accent6" hlink="hlink" folHlink="folHlink"/>
</cx:chartSpace>
</file>

<file path=ppt/charts/chartEx7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Sheet1!$A$2:$C$17</cx:f>
        <cx:lvl ptCount="16">
          <cx:pt idx="0">Level 3</cx:pt>
          <cx:pt idx="1">Level 3</cx:pt>
          <cx:pt idx="2">Level 3</cx:pt>
          <cx:pt idx="3">Level 3</cx:pt>
          <cx:pt idx="4">Level 3</cx:pt>
          <cx:pt idx="5">Level 4</cx:pt>
          <cx:pt idx="6">Level 3</cx:pt>
          <cx:pt idx="7">Level 4</cx:pt>
          <cx:pt idx="8">Level 3</cx:pt>
          <cx:pt idx="9">Level 3</cx:pt>
          <cx:pt idx="10">Level 3</cx:pt>
          <cx:pt idx="11">Level 4</cx:pt>
        </cx:lvl>
        <cx:lvl ptCount="16">
          <cx:pt idx="0">PC-2</cx:pt>
          <cx:pt idx="1">PC-3</cx:pt>
          <cx:pt idx="2">MK-2</cx:pt>
          <cx:pt idx="3">SBP-2</cx:pt>
          <cx:pt idx="4">SBP-4</cx:pt>
          <cx:pt idx="5">PBL-1</cx:pt>
          <cx:pt idx="6">PBL-3</cx:pt>
          <cx:pt idx="7">PROF-3</cx:pt>
          <cx:pt idx="8">COMM-1</cx:pt>
          <cx:pt idx="9">COMM-2</cx:pt>
          <cx:pt idx="10">COMM-3</cx:pt>
          <cx:pt idx="11">COMM-4</cx:pt>
        </cx:lvl>
        <cx:lvl ptCount="16">
          <cx:pt idx="0">Patient Care</cx:pt>
          <cx:pt idx="1">Patient Care</cx:pt>
          <cx:pt idx="2">Medical Knowledge</cx:pt>
          <cx:pt idx="3">Systems Based Practice</cx:pt>
          <cx:pt idx="4">Systems Based Practice</cx:pt>
          <cx:pt idx="5">Practice Based Learning</cx:pt>
          <cx:pt idx="6">Practice Based Learning</cx:pt>
          <cx:pt idx="7">Professionalism</cx:pt>
          <cx:pt idx="8">Communication</cx:pt>
          <cx:pt idx="9">Communication</cx:pt>
          <cx:pt idx="10">Communication</cx:pt>
          <cx:pt idx="11">Communication</cx:pt>
        </cx:lvl>
      </cx:strDim>
      <cx:numDim type="size">
        <cx:f>Sheet1!$D$2:$D$17</cx:f>
        <cx:lvl ptCount="16" formatCode="General">
          <cx:pt idx="0">5</cx:pt>
          <cx:pt idx="1">5</cx:pt>
          <cx:pt idx="2">5</cx:pt>
          <cx:pt idx="3">5</cx:pt>
          <cx:pt idx="4">5</cx:pt>
          <cx:pt idx="5">5</cx:pt>
          <cx:pt idx="6">5</cx:pt>
          <cx:pt idx="7">5</cx:pt>
          <cx:pt idx="8">5</cx:pt>
          <cx:pt idx="9">5</cx:pt>
          <cx:pt idx="10">5</cx:pt>
          <cx:pt idx="11">5</cx:pt>
        </cx:lvl>
      </cx:numDim>
    </cx:data>
  </cx:chartData>
  <cx:chart>
    <cx:plotArea>
      <cx:plotAreaRegion>
        <cx:series layoutId="sunburst" uniqueId="{FA7E07BF-E738-4F1D-9E49-46EC2313F026}">
          <cx:tx>
            <cx:txData>
              <cx:f>Sheet1!$D$1</cx:f>
              <cx:v>Series1</cx:v>
            </cx:txData>
          </cx:tx>
          <cx:dataLabels pos="ctr">
            <cx:visibility seriesName="0" categoryName="1" value="0"/>
          </cx:dataLabels>
          <cx:dataId val="0"/>
        </cx:series>
      </cx:plotAreaRegion>
    </cx:plotArea>
    <cx:legend pos="r" align="ctr" overlay="0"/>
  </cx:chart>
  <cx:clrMapOvr bg1="lt1" tx1="dk1" bg2="lt2" tx2="dk2" accent1="accent1" accent2="accent2" accent3="accent3" accent4="accent4" accent5="accent5" accent6="accent6" hlink="hlink" folHlink="folHlink"/>
</cx:chartSpace>
</file>

<file path=ppt/charts/chartEx8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Sheet1!$A$2:$C$17</cx:f>
        <cx:lvl ptCount="16">
          <cx:pt idx="0">Level 4</cx:pt>
          <cx:pt idx="1">Level 3</cx:pt>
          <cx:pt idx="2">Level 4</cx:pt>
          <cx:pt idx="3">Level 3</cx:pt>
          <cx:pt idx="4">Level 3</cx:pt>
          <cx:pt idx="6">Level 2</cx:pt>
          <cx:pt idx="7">Level 3</cx:pt>
          <cx:pt idx="8">Level 4</cx:pt>
          <cx:pt idx="9">Level 3</cx:pt>
        </cx:lvl>
        <cx:lvl ptCount="16">
          <cx:pt idx="0">PC-1</cx:pt>
          <cx:pt idx="1">PC-2</cx:pt>
          <cx:pt idx="2">PC-4</cx:pt>
          <cx:pt idx="3">MK-2</cx:pt>
          <cx:pt idx="4">SBP-4</cx:pt>
          <cx:pt idx="6">PROF-2</cx:pt>
          <cx:pt idx="7">PROF-3</cx:pt>
          <cx:pt idx="8">COMM-1</cx:pt>
          <cx:pt idx="9">COMM-2</cx:pt>
        </cx:lvl>
        <cx:lvl ptCount="16">
          <cx:pt idx="0">Patient Care</cx:pt>
          <cx:pt idx="1">Patient Care</cx:pt>
          <cx:pt idx="2">Patient Care</cx:pt>
          <cx:pt idx="3">Medical Knowledge</cx:pt>
          <cx:pt idx="4">Systems Based Practice</cx:pt>
          <cx:pt idx="5">Practice Based Learning</cx:pt>
          <cx:pt idx="6">Professionalism</cx:pt>
          <cx:pt idx="7">Professionalism</cx:pt>
          <cx:pt idx="8">Communication</cx:pt>
          <cx:pt idx="9">Communication</cx:pt>
        </cx:lvl>
      </cx:strDim>
      <cx:numDim type="size">
        <cx:f>Sheet1!$D$2:$D$17</cx:f>
        <cx:lvl ptCount="16" formatCode="General">
          <cx:pt idx="0">5</cx:pt>
          <cx:pt idx="1">5</cx:pt>
          <cx:pt idx="2">5</cx:pt>
          <cx:pt idx="3">5</cx:pt>
          <cx:pt idx="4">5</cx:pt>
          <cx:pt idx="5">5</cx:pt>
          <cx:pt idx="6">5</cx:pt>
          <cx:pt idx="7">5</cx:pt>
          <cx:pt idx="8">5</cx:pt>
          <cx:pt idx="9">5</cx:pt>
        </cx:lvl>
      </cx:numDim>
    </cx:data>
  </cx:chartData>
  <cx:chart>
    <cx:plotArea>
      <cx:plotAreaRegion>
        <cx:series layoutId="sunburst" uniqueId="{FA7E07BF-E738-4F1D-9E49-46EC2313F026}">
          <cx:tx>
            <cx:txData>
              <cx:f>Sheet1!$D$1</cx:f>
              <cx:v>Series1</cx:v>
            </cx:txData>
          </cx:tx>
          <cx:dataLabels pos="ctr">
            <cx:visibility seriesName="0" categoryName="1" value="0"/>
          </cx:dataLabels>
          <cx:dataId val="0"/>
        </cx:series>
      </cx:plotAreaRegion>
    </cx:plotArea>
    <cx:legend pos="r" align="ctr" overlay="0"/>
  </cx:chart>
  <cx:clrMapOvr bg1="lt1" tx1="dk1" bg2="lt2" tx2="dk2" accent1="accent1" accent2="accent2" accent3="accent3" accent4="accent4" accent5="accent5" accent6="accent6" hlink="hlink" folHlink="folHlink"/>
</cx:chartSpace>
</file>

<file path=ppt/charts/chartEx9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Sheet1!$A$2:$C$17</cx:f>
        <cx:lvl ptCount="16">
          <cx:pt idx="0">Level 2</cx:pt>
          <cx:pt idx="1">Level 4</cx:pt>
          <cx:pt idx="2">Level 4</cx:pt>
          <cx:pt idx="3">Level 3</cx:pt>
          <cx:pt idx="5">Level 4</cx:pt>
          <cx:pt idx="6">Level 3</cx:pt>
        </cx:lvl>
        <cx:lvl ptCount="16">
          <cx:pt idx="0">PC-1</cx:pt>
          <cx:pt idx="1">PC-5</cx:pt>
          <cx:pt idx="2">MK-2</cx:pt>
          <cx:pt idx="3">SBP-4</cx:pt>
          <cx:pt idx="5">PROF-4</cx:pt>
          <cx:pt idx="6">COMM-2</cx:pt>
        </cx:lvl>
        <cx:lvl ptCount="16">
          <cx:pt idx="0">Patient Care</cx:pt>
          <cx:pt idx="1">Patient Care</cx:pt>
          <cx:pt idx="2">Medical Knowledge</cx:pt>
          <cx:pt idx="3">Systems Based Practice</cx:pt>
          <cx:pt idx="4">Practice Based Learning</cx:pt>
          <cx:pt idx="5">Professionalism</cx:pt>
          <cx:pt idx="6">Communication</cx:pt>
        </cx:lvl>
      </cx:strDim>
      <cx:numDim type="size">
        <cx:f>Sheet1!$D$2:$D$17</cx:f>
        <cx:lvl ptCount="16" formatCode="General">
          <cx:pt idx="0">5</cx:pt>
          <cx:pt idx="1">5</cx:pt>
          <cx:pt idx="2">5</cx:pt>
          <cx:pt idx="3">5</cx:pt>
          <cx:pt idx="4">5</cx:pt>
          <cx:pt idx="5">5</cx:pt>
          <cx:pt idx="6">5</cx:pt>
        </cx:lvl>
      </cx:numDim>
    </cx:data>
  </cx:chartData>
  <cx:chart>
    <cx:plotArea>
      <cx:plotAreaRegion>
        <cx:series layoutId="sunburst" uniqueId="{FA7E07BF-E738-4F1D-9E49-46EC2313F026}">
          <cx:tx>
            <cx:txData>
              <cx:f>Sheet1!$D$1</cx:f>
              <cx:v>Series1</cx:v>
            </cx:txData>
          </cx:tx>
          <cx:dataLabels pos="ctr">
            <cx:visibility seriesName="0" categoryName="1" value="0"/>
          </cx:dataLabels>
          <cx:dataId val="0"/>
        </cx:series>
      </cx:plotAreaRegion>
    </cx:plotArea>
    <cx:legend pos="r" align="ctr" overlay="0"/>
  </cx:chart>
  <cx:clrMapOvr bg1="lt1" tx1="dk1" bg2="lt2" tx2="dk2" accent1="accent1" accent2="accent2" accent3="accent3" accent4="accent4" accent5="accent5" accent6="accent6" hlink="hlink" folHlink="folHlink"/>
</cx:chartSpace>
</file>

<file path=ppt/charts/chartEx10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Sheet1!$A$2:$C$17</cx:f>
        <cx:lvl ptCount="16">
          <cx:pt idx="0">Level 4</cx:pt>
          <cx:pt idx="1">Level 4</cx:pt>
          <cx:pt idx="2">Level 4</cx:pt>
          <cx:pt idx="3">Level 2</cx:pt>
          <cx:pt idx="5">Level 2</cx:pt>
        </cx:lvl>
        <cx:lvl ptCount="16">
          <cx:pt idx="0">PC-5</cx:pt>
          <cx:pt idx="1">MK-1</cx:pt>
          <cx:pt idx="2">SBP-2</cx:pt>
          <cx:pt idx="3">PBL-3</cx:pt>
          <cx:pt idx="5">COMM-4</cx:pt>
        </cx:lvl>
        <cx:lvl ptCount="16">
          <cx:pt idx="0">Patient Care</cx:pt>
          <cx:pt idx="1">Medical Knowledge</cx:pt>
          <cx:pt idx="2">Systems Based Practice</cx:pt>
          <cx:pt idx="3">Practice Based Learning</cx:pt>
          <cx:pt idx="4">Professionalism</cx:pt>
          <cx:pt idx="5">Communication</cx:pt>
        </cx:lvl>
      </cx:strDim>
      <cx:numDim type="size">
        <cx:f>Sheet1!$D$2:$D$17</cx:f>
        <cx:lvl ptCount="16" formatCode="General">
          <cx:pt idx="0">5</cx:pt>
          <cx:pt idx="1">5</cx:pt>
          <cx:pt idx="2">5</cx:pt>
          <cx:pt idx="3">5</cx:pt>
          <cx:pt idx="4">5</cx:pt>
          <cx:pt idx="5">5</cx:pt>
        </cx:lvl>
      </cx:numDim>
    </cx:data>
  </cx:chartData>
  <cx:chart>
    <cx:plotArea>
      <cx:plotAreaRegion>
        <cx:series layoutId="sunburst" uniqueId="{FA7E07BF-E738-4F1D-9E49-46EC2313F026}">
          <cx:tx>
            <cx:txData>
              <cx:f>Sheet1!$D$1</cx:f>
              <cx:v>Series1</cx:v>
            </cx:txData>
          </cx:tx>
          <cx:dataLabels pos="ctr">
            <cx:visibility seriesName="0" categoryName="1" value="0"/>
          </cx:dataLabels>
          <cx:dataId val="0"/>
        </cx:series>
      </cx:plotAreaRegion>
    </cx:plotArea>
    <cx:legend pos="r" align="ctr" overlay="0"/>
  </cx:chart>
  <cx:clrMapOvr bg1="lt1" tx1="dk1" bg2="lt2" tx2="dk2" accent1="accent1" accent2="accent2" accent3="accent3" accent4="accent4" accent5="accent5" accent6="accent6" hlink="hlink" folHlink="folHlink"/>
</cx:chartSpace>
</file>

<file path=ppt/charts/chartEx1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Sheet1!$A$2:$C$17</cx:f>
        <cx:lvl ptCount="16">
          <cx:pt idx="0">Level 3</cx:pt>
          <cx:pt idx="1">Level 3</cx:pt>
          <cx:pt idx="2">Level 4</cx:pt>
          <cx:pt idx="3">Level 4</cx:pt>
          <cx:pt idx="4">Level 2</cx:pt>
          <cx:pt idx="5">Level 2</cx:pt>
          <cx:pt idx="6">Level 3</cx:pt>
          <cx:pt idx="8">Level 2</cx:pt>
          <cx:pt idx="9">Level 3</cx:pt>
          <cx:pt idx="10">Level 4</cx:pt>
          <cx:pt idx="11">Level 4</cx:pt>
          <cx:pt idx="12">Level 4</cx:pt>
          <cx:pt idx="13">Level 2</cx:pt>
        </cx:lvl>
        <cx:lvl ptCount="16">
          <cx:pt idx="0">PC-1</cx:pt>
          <cx:pt idx="1">PC-3</cx:pt>
          <cx:pt idx="2">PC-5</cx:pt>
          <cx:pt idx="3">MK-1</cx:pt>
          <cx:pt idx="4">MK-2</cx:pt>
          <cx:pt idx="5">SBP-2</cx:pt>
          <cx:pt idx="6">SBP-4</cx:pt>
          <cx:pt idx="8">PROF-2</cx:pt>
          <cx:pt idx="9">PROF-3</cx:pt>
          <cx:pt idx="10">PROF-4</cx:pt>
          <cx:pt idx="11">COMM-1</cx:pt>
          <cx:pt idx="12">COMM-3</cx:pt>
          <cx:pt idx="13">COMM-4</cx:pt>
        </cx:lvl>
        <cx:lvl ptCount="16">
          <cx:pt idx="0">Patient Care</cx:pt>
          <cx:pt idx="1">Patient Care</cx:pt>
          <cx:pt idx="2">Patient Care</cx:pt>
          <cx:pt idx="3">Medical Knowledge</cx:pt>
          <cx:pt idx="4">Medical Knowledge</cx:pt>
          <cx:pt idx="5">Systems Based Practice</cx:pt>
          <cx:pt idx="6">Systems Based Practice</cx:pt>
          <cx:pt idx="7">Practice Based Learning</cx:pt>
          <cx:pt idx="8">Professionalism</cx:pt>
          <cx:pt idx="9">Professionalism</cx:pt>
          <cx:pt idx="10">Professionalism</cx:pt>
          <cx:pt idx="11">Communication</cx:pt>
          <cx:pt idx="12">Communication</cx:pt>
          <cx:pt idx="13">Communication</cx:pt>
        </cx:lvl>
      </cx:strDim>
      <cx:numDim type="size">
        <cx:f>Sheet1!$D$2:$D$17</cx:f>
        <cx:lvl ptCount="16" formatCode="General">
          <cx:pt idx="0">5</cx:pt>
          <cx:pt idx="1">5</cx:pt>
          <cx:pt idx="2">5</cx:pt>
          <cx:pt idx="3">5</cx:pt>
          <cx:pt idx="4">5</cx:pt>
          <cx:pt idx="5">5</cx:pt>
          <cx:pt idx="6">5</cx:pt>
          <cx:pt idx="7">5</cx:pt>
          <cx:pt idx="8">5</cx:pt>
          <cx:pt idx="9">5</cx:pt>
          <cx:pt idx="10">5</cx:pt>
          <cx:pt idx="11">5</cx:pt>
          <cx:pt idx="12">5</cx:pt>
          <cx:pt idx="13">5</cx:pt>
        </cx:lvl>
      </cx:numDim>
    </cx:data>
  </cx:chartData>
  <cx:chart>
    <cx:plotArea>
      <cx:plotAreaRegion>
        <cx:series layoutId="sunburst" uniqueId="{FA7E07BF-E738-4F1D-9E49-46EC2313F026}">
          <cx:tx>
            <cx:txData>
              <cx:f>Sheet1!$D$1</cx:f>
              <cx:v>Series1</cx:v>
            </cx:txData>
          </cx:tx>
          <cx:dataLabels pos="ctr">
            <cx:visibility seriesName="0" categoryName="1" value="0"/>
          </cx:dataLabels>
          <cx:dataId val="0"/>
        </cx:series>
      </cx:plotAreaRegion>
    </cx:plotArea>
    <cx:legend pos="r" align="ctr" overlay="0"/>
  </cx:chart>
  <cx:clrMapOvr bg1="lt1" tx1="dk1" bg2="lt2" tx2="dk2" accent1="accent1" accent2="accent2" accent3="accent3" accent4="accent4" accent5="accent5" accent6="accent6" hlink="hlink" folHlink="folHlink"/>
</cx:chartSpace>
</file>

<file path=ppt/charts/chartEx12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Sheet1!$A$2:$C$18</cx:f>
        <cx:lvl ptCount="17">
          <cx:pt idx="0">Level 3</cx:pt>
          <cx:pt idx="1">Level 4</cx:pt>
          <cx:pt idx="2">Level 4</cx:pt>
          <cx:pt idx="3">Level 3</cx:pt>
          <cx:pt idx="5">Level 2</cx:pt>
          <cx:pt idx="6">Level 3</cx:pt>
          <cx:pt idx="7">Level 4</cx:pt>
          <cx:pt idx="8">Level 4</cx:pt>
        </cx:lvl>
        <cx:lvl ptCount="17">
          <cx:pt idx="0">PC-1</cx:pt>
          <cx:pt idx="1">PC-2</cx:pt>
          <cx:pt idx="2">MK-2</cx:pt>
          <cx:pt idx="3">SBP-4</cx:pt>
          <cx:pt idx="5">PROF-2</cx:pt>
          <cx:pt idx="6">PROF-3</cx:pt>
          <cx:pt idx="7">COMM-1</cx:pt>
          <cx:pt idx="8">COMM-2</cx:pt>
        </cx:lvl>
        <cx:lvl ptCount="17">
          <cx:pt idx="0">Patient Care</cx:pt>
          <cx:pt idx="1">Patient Care</cx:pt>
          <cx:pt idx="2">Medical Knowledge</cx:pt>
          <cx:pt idx="3">Systems Based Practice</cx:pt>
          <cx:pt idx="4">Practice Based Learning</cx:pt>
          <cx:pt idx="5">Professionalism</cx:pt>
          <cx:pt idx="6">Professionalism</cx:pt>
          <cx:pt idx="7">Communication</cx:pt>
          <cx:pt idx="8">Communication</cx:pt>
        </cx:lvl>
      </cx:strDim>
      <cx:numDim type="size">
        <cx:f>Sheet1!$D$2:$D$18</cx:f>
        <cx:lvl ptCount="17" formatCode="General">
          <cx:pt idx="0">5</cx:pt>
          <cx:pt idx="1">5</cx:pt>
          <cx:pt idx="2">5</cx:pt>
          <cx:pt idx="3">5</cx:pt>
          <cx:pt idx="4">5</cx:pt>
          <cx:pt idx="5">5</cx:pt>
          <cx:pt idx="6">5</cx:pt>
          <cx:pt idx="7">5</cx:pt>
          <cx:pt idx="8">5</cx:pt>
        </cx:lvl>
      </cx:numDim>
    </cx:data>
  </cx:chartData>
  <cx:chart>
    <cx:plotArea>
      <cx:plotAreaRegion>
        <cx:series layoutId="sunburst" uniqueId="{FA7E07BF-E738-4F1D-9E49-46EC2313F026}">
          <cx:tx>
            <cx:txData>
              <cx:f>Sheet1!$D$1</cx:f>
              <cx:v>Series1</cx:v>
            </cx:txData>
          </cx:tx>
          <cx:dataLabels pos="ctr">
            <cx:visibility seriesName="0" categoryName="1" value="0"/>
          </cx:dataLabels>
          <cx:dataId val="0"/>
        </cx:series>
      </cx:plotAreaRegion>
    </cx:plotArea>
    <cx:legend pos="r" align="ctr" overlay="0"/>
  </cx:chart>
  <cx:clrMapOvr bg1="lt1" tx1="dk1" bg2="lt2" tx2="dk2" accent1="accent1" accent2="accent2" accent3="accent3" accent4="accent4" accent5="accent5" accent6="accent6" hlink="hlink" folHlink="folHlink"/>
</cx:chartSpace>
</file>

<file path=ppt/charts/chartEx13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Sheet1!$A$2:$C$17</cx:f>
        <cx:lvl ptCount="16">
          <cx:pt idx="0">Level 4</cx:pt>
          <cx:pt idx="1">Level 4</cx:pt>
          <cx:pt idx="3">Level 3</cx:pt>
          <cx:pt idx="4">Level 4</cx:pt>
          <cx:pt idx="5">Level 3</cx:pt>
          <cx:pt idx="7">Level 2</cx:pt>
          <cx:pt idx="8">Level 4</cx:pt>
          <cx:pt idx="9">Level 3</cx:pt>
          <cx:pt idx="10">Level 4</cx:pt>
          <cx:pt idx="11">Level 4</cx:pt>
          <cx:pt idx="12">Level 3</cx:pt>
        </cx:lvl>
        <cx:lvl ptCount="16">
          <cx:pt idx="0">PC-1</cx:pt>
          <cx:pt idx="1">PC-5</cx:pt>
          <cx:pt idx="3">SBP-1</cx:pt>
          <cx:pt idx="4">SBP-2</cx:pt>
          <cx:pt idx="5">SBP-4</cx:pt>
          <cx:pt idx="7">PROF-1</cx:pt>
          <cx:pt idx="8">PROF-2</cx:pt>
          <cx:pt idx="9">PROF-3</cx:pt>
          <cx:pt idx="10">COMM-2</cx:pt>
          <cx:pt idx="11">COMM-3</cx:pt>
          <cx:pt idx="12">COMM-4</cx:pt>
        </cx:lvl>
        <cx:lvl ptCount="16">
          <cx:pt idx="0">Patient Care</cx:pt>
          <cx:pt idx="1">Patient Care</cx:pt>
          <cx:pt idx="2">Medical Knowledge</cx:pt>
          <cx:pt idx="3">Systems Based Practice</cx:pt>
          <cx:pt idx="4">Systems Based Practice</cx:pt>
          <cx:pt idx="5">Systems Based Practice</cx:pt>
          <cx:pt idx="6">Practice Based Learning</cx:pt>
          <cx:pt idx="7">Professionalism</cx:pt>
          <cx:pt idx="8">Professionalism</cx:pt>
          <cx:pt idx="9">Professionalism</cx:pt>
          <cx:pt idx="10">Communication</cx:pt>
          <cx:pt idx="11">Communication</cx:pt>
          <cx:pt idx="12">Communication</cx:pt>
        </cx:lvl>
      </cx:strDim>
      <cx:numDim type="size">
        <cx:f>Sheet1!$D$2:$D$17</cx:f>
        <cx:lvl ptCount="16" formatCode="General">
          <cx:pt idx="0">5</cx:pt>
          <cx:pt idx="1">5</cx:pt>
          <cx:pt idx="2">5</cx:pt>
          <cx:pt idx="3">5</cx:pt>
          <cx:pt idx="4">5</cx:pt>
          <cx:pt idx="5">5</cx:pt>
          <cx:pt idx="6">5</cx:pt>
          <cx:pt idx="7">5</cx:pt>
          <cx:pt idx="8">5</cx:pt>
          <cx:pt idx="9">5</cx:pt>
          <cx:pt idx="10">5</cx:pt>
          <cx:pt idx="11">5</cx:pt>
          <cx:pt idx="12">5</cx:pt>
        </cx:lvl>
      </cx:numDim>
    </cx:data>
  </cx:chartData>
  <cx:chart>
    <cx:plotArea>
      <cx:plotAreaRegion>
        <cx:series layoutId="sunburst" uniqueId="{FA7E07BF-E738-4F1D-9E49-46EC2313F026}">
          <cx:tx>
            <cx:txData>
              <cx:f>Sheet1!$D$1</cx:f>
              <cx:v>Series1</cx:v>
            </cx:txData>
          </cx:tx>
          <cx:dataLabels pos="ctr">
            <cx:visibility seriesName="0" categoryName="1" value="0"/>
          </cx:dataLabels>
          <cx:dataId val="0"/>
        </cx:series>
      </cx:plotAreaRegion>
    </cx:plotArea>
    <cx:legend pos="r" align="ctr" overlay="0"/>
  </cx:chart>
  <cx:clrMapOvr bg1="lt1" tx1="dk1" bg2="lt2" tx2="dk2" accent1="accent1" accent2="accent2" accent3="accent3" accent4="accent4" accent5="accent5" accent6="accent6" hlink="hlink" folHlink="folHlink"/>
</cx:chartSpace>
</file>

<file path=ppt/charts/chartEx14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Sheet1!$A$2:$C$17</cx:f>
        <cx:lvl ptCount="16">
          <cx:pt idx="0">Level 3</cx:pt>
          <cx:pt idx="1">Level 4</cx:pt>
          <cx:pt idx="2">Level 4</cx:pt>
          <cx:pt idx="3">Level 4</cx:pt>
          <cx:pt idx="6">Level 3</cx:pt>
          <cx:pt idx="7">Level 4</cx:pt>
          <cx:pt idx="8">Level 4</cx:pt>
        </cx:lvl>
        <cx:lvl ptCount="16">
          <cx:pt idx="0">PC-1</cx:pt>
          <cx:pt idx="1">MK-1</cx:pt>
          <cx:pt idx="2">SBP-2</cx:pt>
          <cx:pt idx="3">SBP-4</cx:pt>
          <cx:pt idx="6">COMM-1</cx:pt>
          <cx:pt idx="7">COMM-2</cx:pt>
          <cx:pt idx="8">COMM-3</cx:pt>
        </cx:lvl>
        <cx:lvl ptCount="16">
          <cx:pt idx="0">Patient Care</cx:pt>
          <cx:pt idx="1">Medical Knowledge</cx:pt>
          <cx:pt idx="2">Systems Based Practice</cx:pt>
          <cx:pt idx="3">Systems Based Practice</cx:pt>
          <cx:pt idx="4">Practice Based Learning</cx:pt>
          <cx:pt idx="5">Professionalism</cx:pt>
          <cx:pt idx="6">Communication</cx:pt>
          <cx:pt idx="7">Communication</cx:pt>
          <cx:pt idx="8">Communication</cx:pt>
        </cx:lvl>
      </cx:strDim>
      <cx:numDim type="size">
        <cx:f>Sheet1!$D$2:$D$17</cx:f>
        <cx:lvl ptCount="16" formatCode="General">
          <cx:pt idx="0">5</cx:pt>
          <cx:pt idx="1">5</cx:pt>
          <cx:pt idx="2">5</cx:pt>
          <cx:pt idx="3">5</cx:pt>
          <cx:pt idx="4">5</cx:pt>
          <cx:pt idx="5">5</cx:pt>
          <cx:pt idx="6">5</cx:pt>
          <cx:pt idx="7">5</cx:pt>
          <cx:pt idx="8">5</cx:pt>
        </cx:lvl>
      </cx:numDim>
    </cx:data>
  </cx:chartData>
  <cx:chart>
    <cx:plotArea>
      <cx:plotAreaRegion>
        <cx:series layoutId="sunburst" uniqueId="{FA7E07BF-E738-4F1D-9E49-46EC2313F026}">
          <cx:tx>
            <cx:txData>
              <cx:f>Sheet1!$D$1</cx:f>
              <cx:v>Series1</cx:v>
            </cx:txData>
          </cx:tx>
          <cx:dataLabels pos="ctr">
            <cx:visibility seriesName="0" categoryName="1" value="0"/>
          </cx:dataLabels>
          <cx:dataId val="0"/>
        </cx:series>
      </cx:plotAreaRegion>
    </cx:plotArea>
    <cx:legend pos="r" align="ctr" overlay="0"/>
  </cx:chart>
  <cx:clrMapOvr bg1="lt1" tx1="dk1" bg2="lt2" tx2="dk2" accent1="accent1" accent2="accent2" accent3="accent3" accent4="accent4" accent5="accent5" accent6="accent6" hlink="hlink" folHlink="folHlink"/>
</cx:chartSpace>
</file>

<file path=ppt/charts/chartEx15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Sheet1!$A$2:$C$17</cx:f>
        <cx:lvl ptCount="16">
          <cx:pt idx="0">Level 3</cx:pt>
          <cx:pt idx="1">Level 3</cx:pt>
          <cx:pt idx="2">Level 3</cx:pt>
          <cx:pt idx="4">Level 3</cx:pt>
          <cx:pt idx="6">Level 4</cx:pt>
          <cx:pt idx="7">Level 4</cx:pt>
          <cx:pt idx="8">Level 4</cx:pt>
          <cx:pt idx="9">Level 3</cx:pt>
          <cx:pt idx="10">Level 4</cx:pt>
        </cx:lvl>
        <cx:lvl ptCount="16">
          <cx:pt idx="0">PC-2</cx:pt>
          <cx:pt idx="1">PC-3</cx:pt>
          <cx:pt idx="2">PC-4</cx:pt>
          <cx:pt idx="4">SBP-4</cx:pt>
          <cx:pt idx="6">PROF-1</cx:pt>
          <cx:pt idx="7">PROF-2</cx:pt>
          <cx:pt idx="8">COMM-1</cx:pt>
          <cx:pt idx="9">COMM-2</cx:pt>
          <cx:pt idx="10">COMM-4</cx:pt>
        </cx:lvl>
        <cx:lvl ptCount="16">
          <cx:pt idx="0">Patient Care</cx:pt>
          <cx:pt idx="1">Patient Care</cx:pt>
          <cx:pt idx="2">Patient Care</cx:pt>
          <cx:pt idx="3">Medical Knowledge</cx:pt>
          <cx:pt idx="4">Systems Based Practice</cx:pt>
          <cx:pt idx="5">Practice Based Learning</cx:pt>
          <cx:pt idx="6">Professionalism</cx:pt>
          <cx:pt idx="7">Professionalism</cx:pt>
          <cx:pt idx="8">Communication</cx:pt>
          <cx:pt idx="9">Communication</cx:pt>
          <cx:pt idx="10">Communication</cx:pt>
        </cx:lvl>
      </cx:strDim>
      <cx:numDim type="size">
        <cx:f>Sheet1!$D$2:$D$17</cx:f>
        <cx:lvl ptCount="16" formatCode="General">
          <cx:pt idx="0">5</cx:pt>
          <cx:pt idx="1">5</cx:pt>
          <cx:pt idx="2">5</cx:pt>
          <cx:pt idx="3">5</cx:pt>
          <cx:pt idx="4">5</cx:pt>
          <cx:pt idx="5">5</cx:pt>
          <cx:pt idx="6">5</cx:pt>
          <cx:pt idx="7">5</cx:pt>
          <cx:pt idx="8">5</cx:pt>
          <cx:pt idx="9">5</cx:pt>
          <cx:pt idx="10">5</cx:pt>
        </cx:lvl>
      </cx:numDim>
    </cx:data>
  </cx:chartData>
  <cx:chart>
    <cx:plotArea>
      <cx:plotAreaRegion>
        <cx:series layoutId="sunburst" uniqueId="{FA7E07BF-E738-4F1D-9E49-46EC2313F026}">
          <cx:tx>
            <cx:txData>
              <cx:f>Sheet1!$D$1</cx:f>
              <cx:v>Series1</cx:v>
            </cx:txData>
          </cx:tx>
          <cx:dataLabels pos="ctr">
            <cx:visibility seriesName="0" categoryName="1" value="0"/>
          </cx:dataLabels>
          <cx:dataId val="0"/>
        </cx:series>
      </cx:plotAreaRegion>
    </cx:plotArea>
    <cx:legend pos="r" align="ctr" overlay="0"/>
  </cx:chart>
  <cx:clrMapOvr bg1="lt1" tx1="dk1" bg2="lt2" tx2="dk2" accent1="accent1" accent2="accent2" accent3="accent3" accent4="accent4" accent5="accent5" accent6="accent6" hlink="hlink" folHlink="folHlink"/>
</cx:chartSpace>
</file>

<file path=ppt/charts/chartEx16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Sheet1!$A$2:$C$17</cx:f>
        <cx:lvl ptCount="16">
          <cx:pt idx="0">Level 4</cx:pt>
          <cx:pt idx="1">Level 4</cx:pt>
          <cx:pt idx="2">Level 2</cx:pt>
          <cx:pt idx="3">Level 3</cx:pt>
          <cx:pt idx="4">Level 3</cx:pt>
          <cx:pt idx="5">Level 4</cx:pt>
          <cx:pt idx="6">Level 3</cx:pt>
          <cx:pt idx="8">Level 2</cx:pt>
        </cx:lvl>
        <cx:lvl ptCount="16">
          <cx:pt idx="0">PC-3</cx:pt>
          <cx:pt idx="1">MK-2</cx:pt>
          <cx:pt idx="2">SBP-1</cx:pt>
          <cx:pt idx="3">SBP-2</cx:pt>
          <cx:pt idx="4">SBP-3</cx:pt>
          <cx:pt idx="5">PBL-2</cx:pt>
          <cx:pt idx="6">PBL-3</cx:pt>
          <cx:pt idx="8">COMM-2</cx:pt>
        </cx:lvl>
        <cx:lvl ptCount="16">
          <cx:pt idx="0">Patient Care </cx:pt>
          <cx:pt idx="1">Medical Knowledge</cx:pt>
          <cx:pt idx="2">Systems Based Practice</cx:pt>
          <cx:pt idx="3">Systems Based Practice</cx:pt>
          <cx:pt idx="4">Systems Based Practice</cx:pt>
          <cx:pt idx="5">Practice Based Learning</cx:pt>
          <cx:pt idx="6">Practice Based Learning</cx:pt>
          <cx:pt idx="7">Professionalism</cx:pt>
          <cx:pt idx="8">Communication</cx:pt>
        </cx:lvl>
      </cx:strDim>
      <cx:numDim type="size">
        <cx:f>Sheet1!$D$2:$D$17</cx:f>
        <cx:lvl ptCount="16" formatCode="General">
          <cx:pt idx="0">5</cx:pt>
          <cx:pt idx="1">5</cx:pt>
          <cx:pt idx="2">5</cx:pt>
          <cx:pt idx="3">5</cx:pt>
          <cx:pt idx="4">5</cx:pt>
          <cx:pt idx="5">5</cx:pt>
          <cx:pt idx="6">5</cx:pt>
          <cx:pt idx="7">5</cx:pt>
          <cx:pt idx="8">5</cx:pt>
        </cx:lvl>
      </cx:numDim>
    </cx:data>
  </cx:chartData>
  <cx:chart>
    <cx:plotArea>
      <cx:plotAreaRegion>
        <cx:series layoutId="sunburst" uniqueId="{FA7E07BF-E738-4F1D-9E49-46EC2313F026}">
          <cx:tx>
            <cx:txData>
              <cx:f>Sheet1!$D$1</cx:f>
              <cx:v>Series1</cx:v>
            </cx:txData>
          </cx:tx>
          <cx:dataLabels pos="ctr">
            <cx:visibility seriesName="0" categoryName="1" value="0"/>
          </cx:dataLabels>
          <cx:dataId val="0"/>
        </cx:series>
      </cx:plotAreaRegion>
    </cx:plotArea>
    <cx:legend pos="r" align="ctr" overlay="0"/>
  </cx:chart>
  <cx:clrMapOvr bg1="lt1" tx1="dk1" bg2="lt2" tx2="dk2" accent1="accent1" accent2="accent2" accent3="accent3" accent4="accent4" accent5="accent5" accent6="accent6" hlink="hlink" folHlink="folHlink"/>
</cx:chartSpace>
</file>

<file path=ppt/charts/chartEx17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Sheet1!$A$2:$C$17</cx:f>
        <cx:lvl ptCount="16">
          <cx:pt idx="0">Level 3</cx:pt>
          <cx:pt idx="1">Level 3</cx:pt>
          <cx:pt idx="2">Level 2</cx:pt>
          <cx:pt idx="3"/>
          <cx:pt idx="4">Level 4</cx:pt>
          <cx:pt idx="5">Level 2</cx:pt>
          <cx:pt idx="6">Level 3</cx:pt>
          <cx:pt idx="7">Level 4</cx:pt>
          <cx:pt idx="8">Level 3</cx:pt>
          <cx:pt idx="9"/>
          <cx:pt idx="10"/>
          <cx:pt idx="11"/>
          <cx:pt idx="12"/>
          <cx:pt idx="13"/>
          <cx:pt idx="14"/>
          <cx:pt idx="15"/>
        </cx:lvl>
        <cx:lvl ptCount="16">
          <cx:pt idx="0">PC-2</cx:pt>
          <cx:pt idx="1">PC-3</cx:pt>
          <cx:pt idx="2">ML-2</cx:pt>
          <cx:pt idx="3"/>
          <cx:pt idx="4">PBL-1</cx:pt>
          <cx:pt idx="5">PROF-1</cx:pt>
          <cx:pt idx="6">PROF-3</cx:pt>
          <cx:pt idx="7">COMM-1</cx:pt>
          <cx:pt idx="8">COMM-2</cx:pt>
          <cx:pt idx="9"/>
          <cx:pt idx="10"/>
          <cx:pt idx="11"/>
          <cx:pt idx="12"/>
          <cx:pt idx="13"/>
          <cx:pt idx="14"/>
          <cx:pt idx="15"/>
        </cx:lvl>
        <cx:lvl ptCount="16">
          <cx:pt idx="0">Patient Care</cx:pt>
          <cx:pt idx="1">Patient Care</cx:pt>
          <cx:pt idx="2">Medical Knowledge</cx:pt>
          <cx:pt idx="3">Systems Based Practice</cx:pt>
          <cx:pt idx="4">Practice Based Learning</cx:pt>
          <cx:pt idx="5">Professionalism</cx:pt>
          <cx:pt idx="6">Professionalism</cx:pt>
          <cx:pt idx="7">Communication</cx:pt>
          <cx:pt idx="8">Communication</cx:pt>
          <cx:pt idx="9"/>
          <cx:pt idx="10"/>
          <cx:pt idx="11"/>
          <cx:pt idx="12"/>
          <cx:pt idx="13"/>
          <cx:pt idx="14"/>
          <cx:pt idx="15"/>
        </cx:lvl>
      </cx:strDim>
      <cx:numDim type="size">
        <cx:f>Sheet1!$D$2:$D$17</cx:f>
        <cx:lvl ptCount="16" formatCode="General">
          <cx:pt idx="0">5</cx:pt>
          <cx:pt idx="1">5</cx:pt>
          <cx:pt idx="2">5</cx:pt>
          <cx:pt idx="3">5</cx:pt>
          <cx:pt idx="4">5</cx:pt>
          <cx:pt idx="5">5</cx:pt>
          <cx:pt idx="6">5</cx:pt>
          <cx:pt idx="7">5</cx:pt>
          <cx:pt idx="8">5</cx:pt>
        </cx:lvl>
      </cx:numDim>
    </cx:data>
  </cx:chartData>
  <cx:chart>
    <cx:plotArea>
      <cx:plotAreaRegion>
        <cx:series layoutId="sunburst" uniqueId="{FA7E07BF-E738-4F1D-9E49-46EC2313F026}">
          <cx:tx>
            <cx:txData>
              <cx:f>Sheet1!$D$1</cx:f>
              <cx:v>Series1</cx:v>
            </cx:txData>
          </cx:tx>
          <cx:dataLabels pos="ctr">
            <cx:visibility seriesName="0" categoryName="1" value="0"/>
          </cx:dataLabels>
          <cx:dataId val="0"/>
        </cx:series>
      </cx:plotAreaRegion>
    </cx:plotArea>
    <cx:legend pos="r" align="ctr" overlay="0"/>
  </cx:chart>
  <cx:clrMapOvr bg1="lt1" tx1="dk1" bg2="lt2" tx2="dk2" accent1="accent1" accent2="accent2" accent3="accent3" accent4="accent4" accent5="accent5" accent6="accent6" hlink="hlink" folHlink="folHlink"/>
</cx:chartSpace>
</file>

<file path=ppt/charts/chartEx18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Sheet1!$A$2:$C$17</cx:f>
        <cx:lvl ptCount="16">
          <cx:pt idx="0">Level 3</cx:pt>
          <cx:pt idx="1"/>
          <cx:pt idx="2">Level 4</cx:pt>
          <cx:pt idx="3"/>
          <cx:pt idx="4">Level 2</cx:pt>
          <cx:pt idx="5">Level 2</cx:pt>
          <cx:pt idx="6"/>
          <cx:pt idx="7"/>
          <cx:pt idx="8"/>
          <cx:pt idx="9"/>
          <cx:pt idx="10"/>
          <cx:pt idx="11"/>
          <cx:pt idx="12"/>
          <cx:pt idx="13"/>
          <cx:pt idx="14"/>
          <cx:pt idx="15"/>
        </cx:lvl>
        <cx:lvl ptCount="16">
          <cx:pt idx="0">PC-3</cx:pt>
          <cx:pt idx="1"/>
          <cx:pt idx="2">SBP-3</cx:pt>
          <cx:pt idx="3"/>
          <cx:pt idx="4">PROF-3</cx:pt>
          <cx:pt idx="5">COMM-2</cx:pt>
          <cx:pt idx="6"/>
          <cx:pt idx="7"/>
          <cx:pt idx="8"/>
          <cx:pt idx="9"/>
          <cx:pt idx="10"/>
          <cx:pt idx="11"/>
          <cx:pt idx="12"/>
          <cx:pt idx="13"/>
          <cx:pt idx="14"/>
          <cx:pt idx="15"/>
        </cx:lvl>
        <cx:lvl ptCount="16">
          <cx:pt idx="0">Patient Care</cx:pt>
          <cx:pt idx="1">Medical Knowledge</cx:pt>
          <cx:pt idx="2">Systems Based Practice</cx:pt>
          <cx:pt idx="3">Practice Based Learning</cx:pt>
          <cx:pt idx="4">Professionalism </cx:pt>
          <cx:pt idx="5">Communication</cx:pt>
          <cx:pt idx="6"/>
          <cx:pt idx="7"/>
          <cx:pt idx="8"/>
          <cx:pt idx="9"/>
          <cx:pt idx="10"/>
          <cx:pt idx="11"/>
          <cx:pt idx="12"/>
          <cx:pt idx="13"/>
          <cx:pt idx="14"/>
          <cx:pt idx="15"/>
        </cx:lvl>
      </cx:strDim>
      <cx:numDim type="size">
        <cx:f>Sheet1!$D$2:$D$17</cx:f>
        <cx:lvl ptCount="16" formatCode="General">
          <cx:pt idx="0">5</cx:pt>
          <cx:pt idx="1">5</cx:pt>
          <cx:pt idx="2">5</cx:pt>
          <cx:pt idx="3">5</cx:pt>
          <cx:pt idx="4">5</cx:pt>
          <cx:pt idx="5">5</cx:pt>
        </cx:lvl>
      </cx:numDim>
    </cx:data>
  </cx:chartData>
  <cx:chart>
    <cx:plotArea>
      <cx:plotAreaRegion>
        <cx:series layoutId="sunburst" uniqueId="{FA7E07BF-E738-4F1D-9E49-46EC2313F026}">
          <cx:tx>
            <cx:txData>
              <cx:f>Sheet1!$D$1</cx:f>
              <cx:v>Series1</cx:v>
            </cx:txData>
          </cx:tx>
          <cx:dataLabels pos="ctr">
            <cx:visibility seriesName="0" categoryName="1" value="0"/>
          </cx:dataLabels>
          <cx:dataId val="0"/>
        </cx:series>
      </cx:plotAreaRegion>
    </cx:plotArea>
    <cx:legend pos="r" align="ctr" overlay="0"/>
  </cx:chart>
  <cx:clrMapOvr bg1="lt1" tx1="dk1" bg2="lt2" tx2="dk2" accent1="accent1" accent2="accent2" accent3="accent3" accent4="accent4" accent5="accent5" accent6="accent6" hlink="hlink" folHlink="folHlink"/>
</cx:chartSpace>
</file>

<file path=ppt/charts/chartEx19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Sheet1!$A$2:$C$17</cx:f>
        <cx:lvl ptCount="16">
          <cx:pt idx="0">Level 4</cx:pt>
          <cx:pt idx="1">Level 3</cx:pt>
          <cx:pt idx="2"/>
          <cx:pt idx="3">Level 4</cx:pt>
          <cx:pt idx="4">Level 4</cx:pt>
          <cx:pt idx="5"/>
          <cx:pt idx="6">Level 4</cx:pt>
          <cx:pt idx="7">Level 3</cx:pt>
          <cx:pt idx="8">Level 4</cx:pt>
          <cx:pt idx="9"/>
          <cx:pt idx="10"/>
          <cx:pt idx="11"/>
          <cx:pt idx="12"/>
          <cx:pt idx="13"/>
          <cx:pt idx="14"/>
          <cx:pt idx="15"/>
        </cx:lvl>
        <cx:lvl ptCount="16">
          <cx:pt idx="0">PC-2</cx:pt>
          <cx:pt idx="1">PC-3</cx:pt>
          <cx:pt idx="2"/>
          <cx:pt idx="3">SBP-2</cx:pt>
          <cx:pt idx="4">SBP-4</cx:pt>
          <cx:pt idx="5"/>
          <cx:pt idx="6">PROF-2</cx:pt>
          <cx:pt idx="7">PROF-4</cx:pt>
          <cx:pt idx="8">COMM-3</cx:pt>
          <cx:pt idx="9"/>
          <cx:pt idx="10"/>
          <cx:pt idx="11"/>
          <cx:pt idx="12"/>
          <cx:pt idx="13"/>
          <cx:pt idx="14"/>
          <cx:pt idx="15"/>
        </cx:lvl>
        <cx:lvl ptCount="16">
          <cx:pt idx="0">Patient Care</cx:pt>
          <cx:pt idx="1">Patient Care</cx:pt>
          <cx:pt idx="2">Medical Knowledge</cx:pt>
          <cx:pt idx="3">Systems Based Practice </cx:pt>
          <cx:pt idx="4">Systems Based Practice </cx:pt>
          <cx:pt idx="5">Practice Based Learning</cx:pt>
          <cx:pt idx="6">Professionalism</cx:pt>
          <cx:pt idx="7">Professionalism</cx:pt>
          <cx:pt idx="8">Communication</cx:pt>
          <cx:pt idx="9"/>
          <cx:pt idx="10"/>
          <cx:pt idx="11"/>
          <cx:pt idx="12"/>
          <cx:pt idx="13"/>
          <cx:pt idx="14"/>
          <cx:pt idx="15"/>
        </cx:lvl>
      </cx:strDim>
      <cx:numDim type="size">
        <cx:f>Sheet1!$D$2:$D$17</cx:f>
        <cx:lvl ptCount="16" formatCode="General">
          <cx:pt idx="0">5</cx:pt>
          <cx:pt idx="1">5</cx:pt>
          <cx:pt idx="2">5</cx:pt>
          <cx:pt idx="3">5</cx:pt>
          <cx:pt idx="4">5</cx:pt>
          <cx:pt idx="5">5</cx:pt>
          <cx:pt idx="6">5</cx:pt>
          <cx:pt idx="7">5</cx:pt>
          <cx:pt idx="8">5</cx:pt>
        </cx:lvl>
      </cx:numDim>
    </cx:data>
  </cx:chartData>
  <cx:chart>
    <cx:plotArea>
      <cx:plotAreaRegion>
        <cx:series layoutId="sunburst" uniqueId="{FA7E07BF-E738-4F1D-9E49-46EC2313F026}">
          <cx:tx>
            <cx:txData>
              <cx:f>Sheet1!$D$1</cx:f>
              <cx:v>Series1</cx:v>
            </cx:txData>
          </cx:tx>
          <cx:dataLabels pos="ctr">
            <cx:visibility seriesName="0" categoryName="1" value="0"/>
          </cx:dataLabels>
          <cx:dataId val="0"/>
        </cx:series>
      </cx:plotAreaRegion>
    </cx:plotArea>
    <cx:legend pos="r" align="ctr" overlay="0"/>
  </cx:chart>
  <cx:clrMapOvr bg1="lt1" tx1="dk1" bg2="lt2" tx2="dk2" accent1="accent1" accent2="accent2" accent3="accent3" accent4="accent4" accent5="accent5" accent6="accent6" hlink="hlink" folHlink="folHlink"/>
</cx:chartSpace>
</file>

<file path=ppt/charts/chartEx20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Sheet1!$A$2:$C$17</cx:f>
        <cx:lvl ptCount="16">
          <cx:pt idx="0">Level 3</cx:pt>
          <cx:pt idx="1">Level 4</cx:pt>
          <cx:pt idx="2"/>
          <cx:pt idx="3">Level 3/4</cx:pt>
          <cx:pt idx="4">Level 2</cx:pt>
          <cx:pt idx="5"/>
          <cx:pt idx="6"/>
          <cx:pt idx="7">Level 2</cx:pt>
          <cx:pt idx="8"/>
          <cx:pt idx="9"/>
          <cx:pt idx="10"/>
          <cx:pt idx="11"/>
          <cx:pt idx="12"/>
          <cx:pt idx="13"/>
          <cx:pt idx="14"/>
          <cx:pt idx="15"/>
        </cx:lvl>
        <cx:lvl ptCount="16">
          <cx:pt idx="0">PC-4</cx:pt>
          <cx:pt idx="1">PC-5</cx:pt>
          <cx:pt idx="2"/>
          <cx:pt idx="3">SBP-1</cx:pt>
          <cx:pt idx="4">SBP-4</cx:pt>
          <cx:pt idx="5"/>
          <cx:pt idx="6"/>
          <cx:pt idx="7">COMM-3</cx:pt>
          <cx:pt idx="8"/>
          <cx:pt idx="9"/>
          <cx:pt idx="10"/>
          <cx:pt idx="11"/>
          <cx:pt idx="12"/>
          <cx:pt idx="13"/>
          <cx:pt idx="14"/>
          <cx:pt idx="15"/>
        </cx:lvl>
        <cx:lvl ptCount="16">
          <cx:pt idx="0">Patient Care</cx:pt>
          <cx:pt idx="1">Patient Care</cx:pt>
          <cx:pt idx="2">Medical Knowledge</cx:pt>
          <cx:pt idx="3">Systems Based Practice</cx:pt>
          <cx:pt idx="4">Systems Based Practice</cx:pt>
          <cx:pt idx="5">Practice Based Learning</cx:pt>
          <cx:pt idx="6">Professionalism</cx:pt>
          <cx:pt idx="7">Communication</cx:pt>
          <cx:pt idx="8"/>
          <cx:pt idx="9"/>
          <cx:pt idx="10"/>
          <cx:pt idx="11"/>
          <cx:pt idx="12"/>
          <cx:pt idx="13"/>
          <cx:pt idx="14"/>
          <cx:pt idx="15"/>
        </cx:lvl>
      </cx:strDim>
      <cx:numDim type="size">
        <cx:f>Sheet1!$D$2:$D$17</cx:f>
        <cx:lvl ptCount="16" formatCode="General">
          <cx:pt idx="0">5</cx:pt>
          <cx:pt idx="1">5</cx:pt>
          <cx:pt idx="2">5</cx:pt>
          <cx:pt idx="3">5</cx:pt>
          <cx:pt idx="4">5</cx:pt>
          <cx:pt idx="5">5</cx:pt>
          <cx:pt idx="6">5</cx:pt>
          <cx:pt idx="7">5</cx:pt>
        </cx:lvl>
      </cx:numDim>
    </cx:data>
  </cx:chartData>
  <cx:chart>
    <cx:plotArea>
      <cx:plotAreaRegion>
        <cx:series layoutId="sunburst" uniqueId="{FA7E07BF-E738-4F1D-9E49-46EC2313F026}">
          <cx:tx>
            <cx:txData>
              <cx:f>Sheet1!$D$1</cx:f>
              <cx:v>Series1</cx:v>
            </cx:txData>
          </cx:tx>
          <cx:dataLabels pos="ctr">
            <cx:visibility seriesName="0" categoryName="1" value="0"/>
          </cx:dataLabels>
          <cx:dataId val="0"/>
        </cx:series>
      </cx:plotAreaRegion>
    </cx:plotArea>
    <cx:legend pos="r" align="ctr" overlay="0"/>
  </cx:chart>
  <cx:clrMapOvr bg1="lt1" tx1="dk1" bg2="lt2" tx2="dk2" accent1="accent1" accent2="accent2" accent3="accent3" accent4="accent4" accent5="accent5" accent6="accent6" hlink="hlink" folHlink="folHlink"/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86">
  <cs:axisTitle>
    <cs:lnRef idx="0"/>
    <cs:fillRef idx="0"/>
    <cs:effectRef idx="0"/>
    <cs:fontRef idx="major">
      <a:schemeClr val="dk1">
        <a:lumMod val="50000"/>
        <a:lumOff val="50000"/>
      </a:schemeClr>
    </cs:fontRef>
    <cs:defRPr sz="1197"/>
  </cs:axisTitle>
  <cs:categoryAxis>
    <cs:lnRef idx="0"/>
    <cs:fillRef idx="0"/>
    <cs:effectRef idx="0"/>
    <cs:fontRef idx="major">
      <a:schemeClr val="dk1">
        <a:lumMod val="50000"/>
        <a:lumOff val="50000"/>
      </a:schemeClr>
    </cs:fontRef>
    <cs:defRPr sz="1197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/>
        </a:fgClr>
        <a:bgClr>
          <a:schemeClr val="dk1">
            <a:lumMod val="10000"/>
            <a:lumOff val="90000"/>
          </a:schemeClr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31" kern="1200"/>
    <cs:bodyPr lIns="38100" tIns="19050" rIns="38100" bIns="19050">
      <a:spAutoFit/>
    </cs:bodyPr>
  </cs:dataLabel>
  <cs:dataLabelCallout>
    <cs:lnRef idx="0"/>
    <cs:fillRef idx="0"/>
    <cs:effectRef idx="0"/>
    <cs:fontRef idx="major">
      <a:schemeClr val="dk1">
        <a:lumMod val="50000"/>
        <a:lumOff val="50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9525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508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ajor">
      <a:schemeClr val="dk1">
        <a:lumMod val="50000"/>
        <a:lumOff val="50000"/>
      </a:schemeClr>
    </cs:fontRef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/>
      </a:solidFill>
    </cs:spPr>
  </cs:downBar>
  <cs:dropLine>
    <cs:lnRef idx="0"/>
    <cs:fillRef idx="0"/>
    <cs:effectRef idx="0"/>
    <cs:fontRef idx="minor">
      <a:schemeClr val="dk1"/>
    </cs:fontRef>
  </cs:dropLine>
  <cs:errorBar>
    <cs:lnRef idx="0"/>
    <cs:fillRef idx="0"/>
    <cs:effectRef idx="0"/>
    <cs:fontRef idx="minor">
      <a:schemeClr val="dk1"/>
    </cs:fontRef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  <a:lumOff val="10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</cs:hiLoLine>
  <cs:leaderLine>
    <cs:lnRef idx="0"/>
    <cs:fillRef idx="0"/>
    <cs:effectRef idx="0"/>
    <cs:fontRef idx="minor">
      <a:schemeClr val="dk1"/>
    </cs:fontRef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50000"/>
        </a:schemeClr>
      </a:solidFill>
    </cs:spPr>
    <cs:defRPr sz="1197" kern="1200"/>
    <cs:bodyPr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ajor">
      <a:schemeClr val="dk1">
        <a:lumMod val="50000"/>
        <a:lumOff val="50000"/>
      </a:schemeClr>
    </cs:fontRef>
    <cs:defRPr sz="1197"/>
  </cs:seriesAxis>
  <cs:seriesLine>
    <cs:lnRef idx="0"/>
    <cs:fillRef idx="0"/>
    <cs:effectRef idx="0"/>
    <cs:fontRef idx="minor">
      <a:schemeClr val="dk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spc="0" normalizeH="0" baseline="0"/>
    <cs:bodyPr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ajor">
      <a:schemeClr val="dk1">
        <a:lumMod val="50000"/>
        <a:lumOff val="50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</cs:spPr>
  </cs:upBar>
  <cs:valueAxis>
    <cs:lnRef idx="0"/>
    <cs:fillRef idx="0"/>
    <cs:effectRef idx="0"/>
    <cs:fontRef idx="major">
      <a:schemeClr val="dk1">
        <a:lumMod val="50000"/>
        <a:lumOff val="50000"/>
      </a:schemeClr>
    </cs:fontRef>
    <cs:defRPr sz="1197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86">
  <cs:axisTitle>
    <cs:lnRef idx="0"/>
    <cs:fillRef idx="0"/>
    <cs:effectRef idx="0"/>
    <cs:fontRef idx="major">
      <a:schemeClr val="dk1">
        <a:lumMod val="50000"/>
        <a:lumOff val="50000"/>
      </a:schemeClr>
    </cs:fontRef>
    <cs:defRPr sz="1197"/>
  </cs:axisTitle>
  <cs:categoryAxis>
    <cs:lnRef idx="0"/>
    <cs:fillRef idx="0"/>
    <cs:effectRef idx="0"/>
    <cs:fontRef idx="major">
      <a:schemeClr val="dk1">
        <a:lumMod val="50000"/>
        <a:lumOff val="50000"/>
      </a:schemeClr>
    </cs:fontRef>
    <cs:defRPr sz="1197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/>
        </a:fgClr>
        <a:bgClr>
          <a:schemeClr val="dk1">
            <a:lumMod val="10000"/>
            <a:lumOff val="90000"/>
          </a:schemeClr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31" kern="1200"/>
    <cs:bodyPr lIns="38100" tIns="19050" rIns="38100" bIns="19050">
      <a:spAutoFit/>
    </cs:bodyPr>
  </cs:dataLabel>
  <cs:dataLabelCallout>
    <cs:lnRef idx="0"/>
    <cs:fillRef idx="0"/>
    <cs:effectRef idx="0"/>
    <cs:fontRef idx="major">
      <a:schemeClr val="dk1">
        <a:lumMod val="50000"/>
        <a:lumOff val="50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9525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508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ajor">
      <a:schemeClr val="dk1">
        <a:lumMod val="50000"/>
        <a:lumOff val="50000"/>
      </a:schemeClr>
    </cs:fontRef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/>
      </a:solidFill>
    </cs:spPr>
  </cs:downBar>
  <cs:dropLine>
    <cs:lnRef idx="0"/>
    <cs:fillRef idx="0"/>
    <cs:effectRef idx="0"/>
    <cs:fontRef idx="minor">
      <a:schemeClr val="dk1"/>
    </cs:fontRef>
  </cs:dropLine>
  <cs:errorBar>
    <cs:lnRef idx="0"/>
    <cs:fillRef idx="0"/>
    <cs:effectRef idx="0"/>
    <cs:fontRef idx="minor">
      <a:schemeClr val="dk1"/>
    </cs:fontRef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  <a:lumOff val="10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</cs:hiLoLine>
  <cs:leaderLine>
    <cs:lnRef idx="0"/>
    <cs:fillRef idx="0"/>
    <cs:effectRef idx="0"/>
    <cs:fontRef idx="minor">
      <a:schemeClr val="dk1"/>
    </cs:fontRef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50000"/>
        </a:schemeClr>
      </a:solidFill>
    </cs:spPr>
    <cs:defRPr sz="1197" kern="1200"/>
    <cs:bodyPr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ajor">
      <a:schemeClr val="dk1">
        <a:lumMod val="50000"/>
        <a:lumOff val="50000"/>
      </a:schemeClr>
    </cs:fontRef>
    <cs:defRPr sz="1197"/>
  </cs:seriesAxis>
  <cs:seriesLine>
    <cs:lnRef idx="0"/>
    <cs:fillRef idx="0"/>
    <cs:effectRef idx="0"/>
    <cs:fontRef idx="minor">
      <a:schemeClr val="dk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spc="0" normalizeH="0" baseline="0"/>
    <cs:bodyPr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ajor">
      <a:schemeClr val="dk1">
        <a:lumMod val="50000"/>
        <a:lumOff val="50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</cs:spPr>
  </cs:upBar>
  <cs:valueAxis>
    <cs:lnRef idx="0"/>
    <cs:fillRef idx="0"/>
    <cs:effectRef idx="0"/>
    <cs:fontRef idx="major">
      <a:schemeClr val="dk1">
        <a:lumMod val="50000"/>
        <a:lumOff val="50000"/>
      </a:schemeClr>
    </cs:fontRef>
    <cs:defRPr sz="1197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86">
  <cs:axisTitle>
    <cs:lnRef idx="0"/>
    <cs:fillRef idx="0"/>
    <cs:effectRef idx="0"/>
    <cs:fontRef idx="major">
      <a:schemeClr val="dk1">
        <a:lumMod val="50000"/>
        <a:lumOff val="50000"/>
      </a:schemeClr>
    </cs:fontRef>
    <cs:defRPr sz="1197"/>
  </cs:axisTitle>
  <cs:categoryAxis>
    <cs:lnRef idx="0"/>
    <cs:fillRef idx="0"/>
    <cs:effectRef idx="0"/>
    <cs:fontRef idx="major">
      <a:schemeClr val="dk1">
        <a:lumMod val="50000"/>
        <a:lumOff val="50000"/>
      </a:schemeClr>
    </cs:fontRef>
    <cs:defRPr sz="1197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/>
        </a:fgClr>
        <a:bgClr>
          <a:schemeClr val="dk1">
            <a:lumMod val="10000"/>
            <a:lumOff val="90000"/>
          </a:schemeClr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31" kern="1200"/>
    <cs:bodyPr lIns="38100" tIns="19050" rIns="38100" bIns="19050">
      <a:spAutoFit/>
    </cs:bodyPr>
  </cs:dataLabel>
  <cs:dataLabelCallout>
    <cs:lnRef idx="0"/>
    <cs:fillRef idx="0"/>
    <cs:effectRef idx="0"/>
    <cs:fontRef idx="major">
      <a:schemeClr val="dk1">
        <a:lumMod val="50000"/>
        <a:lumOff val="50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9525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508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ajor">
      <a:schemeClr val="dk1">
        <a:lumMod val="50000"/>
        <a:lumOff val="50000"/>
      </a:schemeClr>
    </cs:fontRef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/>
      </a:solidFill>
    </cs:spPr>
  </cs:downBar>
  <cs:dropLine>
    <cs:lnRef idx="0"/>
    <cs:fillRef idx="0"/>
    <cs:effectRef idx="0"/>
    <cs:fontRef idx="minor">
      <a:schemeClr val="dk1"/>
    </cs:fontRef>
  </cs:dropLine>
  <cs:errorBar>
    <cs:lnRef idx="0"/>
    <cs:fillRef idx="0"/>
    <cs:effectRef idx="0"/>
    <cs:fontRef idx="minor">
      <a:schemeClr val="dk1"/>
    </cs:fontRef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  <a:lumOff val="10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</cs:hiLoLine>
  <cs:leaderLine>
    <cs:lnRef idx="0"/>
    <cs:fillRef idx="0"/>
    <cs:effectRef idx="0"/>
    <cs:fontRef idx="minor">
      <a:schemeClr val="dk1"/>
    </cs:fontRef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50000"/>
        </a:schemeClr>
      </a:solidFill>
    </cs:spPr>
    <cs:defRPr sz="1197" kern="1200"/>
    <cs:bodyPr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ajor">
      <a:schemeClr val="dk1">
        <a:lumMod val="50000"/>
        <a:lumOff val="50000"/>
      </a:schemeClr>
    </cs:fontRef>
    <cs:defRPr sz="1197"/>
  </cs:seriesAxis>
  <cs:seriesLine>
    <cs:lnRef idx="0"/>
    <cs:fillRef idx="0"/>
    <cs:effectRef idx="0"/>
    <cs:fontRef idx="minor">
      <a:schemeClr val="dk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spc="0" normalizeH="0" baseline="0"/>
    <cs:bodyPr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ajor">
      <a:schemeClr val="dk1">
        <a:lumMod val="50000"/>
        <a:lumOff val="50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</cs:spPr>
  </cs:upBar>
  <cs:valueAxis>
    <cs:lnRef idx="0"/>
    <cs:fillRef idx="0"/>
    <cs:effectRef idx="0"/>
    <cs:fontRef idx="major">
      <a:schemeClr val="dk1">
        <a:lumMod val="50000"/>
        <a:lumOff val="50000"/>
      </a:schemeClr>
    </cs:fontRef>
    <cs:defRPr sz="1197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386">
  <cs:axisTitle>
    <cs:lnRef idx="0"/>
    <cs:fillRef idx="0"/>
    <cs:effectRef idx="0"/>
    <cs:fontRef idx="major">
      <a:schemeClr val="dk1">
        <a:lumMod val="50000"/>
        <a:lumOff val="50000"/>
      </a:schemeClr>
    </cs:fontRef>
    <cs:defRPr sz="1197"/>
  </cs:axisTitle>
  <cs:categoryAxis>
    <cs:lnRef idx="0"/>
    <cs:fillRef idx="0"/>
    <cs:effectRef idx="0"/>
    <cs:fontRef idx="major">
      <a:schemeClr val="dk1">
        <a:lumMod val="50000"/>
        <a:lumOff val="50000"/>
      </a:schemeClr>
    </cs:fontRef>
    <cs:defRPr sz="1197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/>
        </a:fgClr>
        <a:bgClr>
          <a:schemeClr val="dk1">
            <a:lumMod val="10000"/>
            <a:lumOff val="90000"/>
          </a:schemeClr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31" kern="1200"/>
    <cs:bodyPr lIns="38100" tIns="19050" rIns="38100" bIns="19050">
      <a:spAutoFit/>
    </cs:bodyPr>
  </cs:dataLabel>
  <cs:dataLabelCallout>
    <cs:lnRef idx="0"/>
    <cs:fillRef idx="0"/>
    <cs:effectRef idx="0"/>
    <cs:fontRef idx="major">
      <a:schemeClr val="dk1">
        <a:lumMod val="50000"/>
        <a:lumOff val="50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9525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508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ajor">
      <a:schemeClr val="dk1">
        <a:lumMod val="50000"/>
        <a:lumOff val="50000"/>
      </a:schemeClr>
    </cs:fontRef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/>
      </a:solidFill>
    </cs:spPr>
  </cs:downBar>
  <cs:dropLine>
    <cs:lnRef idx="0"/>
    <cs:fillRef idx="0"/>
    <cs:effectRef idx="0"/>
    <cs:fontRef idx="minor">
      <a:schemeClr val="dk1"/>
    </cs:fontRef>
  </cs:dropLine>
  <cs:errorBar>
    <cs:lnRef idx="0"/>
    <cs:fillRef idx="0"/>
    <cs:effectRef idx="0"/>
    <cs:fontRef idx="minor">
      <a:schemeClr val="dk1"/>
    </cs:fontRef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  <a:lumOff val="10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</cs:hiLoLine>
  <cs:leaderLine>
    <cs:lnRef idx="0"/>
    <cs:fillRef idx="0"/>
    <cs:effectRef idx="0"/>
    <cs:fontRef idx="minor">
      <a:schemeClr val="dk1"/>
    </cs:fontRef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50000"/>
        </a:schemeClr>
      </a:solidFill>
    </cs:spPr>
    <cs:defRPr sz="1197" kern="1200"/>
    <cs:bodyPr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ajor">
      <a:schemeClr val="dk1">
        <a:lumMod val="50000"/>
        <a:lumOff val="50000"/>
      </a:schemeClr>
    </cs:fontRef>
    <cs:defRPr sz="1197"/>
  </cs:seriesAxis>
  <cs:seriesLine>
    <cs:lnRef idx="0"/>
    <cs:fillRef idx="0"/>
    <cs:effectRef idx="0"/>
    <cs:fontRef idx="minor">
      <a:schemeClr val="dk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spc="0" normalizeH="0" baseline="0"/>
    <cs:bodyPr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ajor">
      <a:schemeClr val="dk1">
        <a:lumMod val="50000"/>
        <a:lumOff val="50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</cs:spPr>
  </cs:upBar>
  <cs:valueAxis>
    <cs:lnRef idx="0"/>
    <cs:fillRef idx="0"/>
    <cs:effectRef idx="0"/>
    <cs:fontRef idx="major">
      <a:schemeClr val="dk1">
        <a:lumMod val="50000"/>
        <a:lumOff val="50000"/>
      </a:schemeClr>
    </cs:fontRef>
    <cs:defRPr sz="1197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386">
  <cs:axisTitle>
    <cs:lnRef idx="0"/>
    <cs:fillRef idx="0"/>
    <cs:effectRef idx="0"/>
    <cs:fontRef idx="major">
      <a:schemeClr val="dk1">
        <a:lumMod val="50000"/>
        <a:lumOff val="50000"/>
      </a:schemeClr>
    </cs:fontRef>
    <cs:defRPr sz="1197"/>
  </cs:axisTitle>
  <cs:categoryAxis>
    <cs:lnRef idx="0"/>
    <cs:fillRef idx="0"/>
    <cs:effectRef idx="0"/>
    <cs:fontRef idx="major">
      <a:schemeClr val="dk1">
        <a:lumMod val="50000"/>
        <a:lumOff val="50000"/>
      </a:schemeClr>
    </cs:fontRef>
    <cs:defRPr sz="1197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/>
        </a:fgClr>
        <a:bgClr>
          <a:schemeClr val="dk1">
            <a:lumMod val="10000"/>
            <a:lumOff val="90000"/>
          </a:schemeClr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31" kern="1200"/>
    <cs:bodyPr lIns="38100" tIns="19050" rIns="38100" bIns="19050">
      <a:spAutoFit/>
    </cs:bodyPr>
  </cs:dataLabel>
  <cs:dataLabelCallout>
    <cs:lnRef idx="0"/>
    <cs:fillRef idx="0"/>
    <cs:effectRef idx="0"/>
    <cs:fontRef idx="major">
      <a:schemeClr val="dk1">
        <a:lumMod val="50000"/>
        <a:lumOff val="50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9525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508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ajor">
      <a:schemeClr val="dk1">
        <a:lumMod val="50000"/>
        <a:lumOff val="50000"/>
      </a:schemeClr>
    </cs:fontRef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/>
      </a:solidFill>
    </cs:spPr>
  </cs:downBar>
  <cs:dropLine>
    <cs:lnRef idx="0"/>
    <cs:fillRef idx="0"/>
    <cs:effectRef idx="0"/>
    <cs:fontRef idx="minor">
      <a:schemeClr val="dk1"/>
    </cs:fontRef>
  </cs:dropLine>
  <cs:errorBar>
    <cs:lnRef idx="0"/>
    <cs:fillRef idx="0"/>
    <cs:effectRef idx="0"/>
    <cs:fontRef idx="minor">
      <a:schemeClr val="dk1"/>
    </cs:fontRef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  <a:lumOff val="10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</cs:hiLoLine>
  <cs:leaderLine>
    <cs:lnRef idx="0"/>
    <cs:fillRef idx="0"/>
    <cs:effectRef idx="0"/>
    <cs:fontRef idx="minor">
      <a:schemeClr val="dk1"/>
    </cs:fontRef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50000"/>
        </a:schemeClr>
      </a:solidFill>
    </cs:spPr>
    <cs:defRPr sz="1197" kern="1200"/>
    <cs:bodyPr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ajor">
      <a:schemeClr val="dk1">
        <a:lumMod val="50000"/>
        <a:lumOff val="50000"/>
      </a:schemeClr>
    </cs:fontRef>
    <cs:defRPr sz="1197"/>
  </cs:seriesAxis>
  <cs:seriesLine>
    <cs:lnRef idx="0"/>
    <cs:fillRef idx="0"/>
    <cs:effectRef idx="0"/>
    <cs:fontRef idx="minor">
      <a:schemeClr val="dk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spc="0" normalizeH="0" baseline="0"/>
    <cs:bodyPr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ajor">
      <a:schemeClr val="dk1">
        <a:lumMod val="50000"/>
        <a:lumOff val="50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</cs:spPr>
  </cs:upBar>
  <cs:valueAxis>
    <cs:lnRef idx="0"/>
    <cs:fillRef idx="0"/>
    <cs:effectRef idx="0"/>
    <cs:fontRef idx="major">
      <a:schemeClr val="dk1">
        <a:lumMod val="50000"/>
        <a:lumOff val="50000"/>
      </a:schemeClr>
    </cs:fontRef>
    <cs:defRPr sz="1197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386">
  <cs:axisTitle>
    <cs:lnRef idx="0"/>
    <cs:fillRef idx="0"/>
    <cs:effectRef idx="0"/>
    <cs:fontRef idx="major">
      <a:schemeClr val="dk1">
        <a:lumMod val="50000"/>
        <a:lumOff val="50000"/>
      </a:schemeClr>
    </cs:fontRef>
    <cs:defRPr sz="1197"/>
  </cs:axisTitle>
  <cs:categoryAxis>
    <cs:lnRef idx="0"/>
    <cs:fillRef idx="0"/>
    <cs:effectRef idx="0"/>
    <cs:fontRef idx="major">
      <a:schemeClr val="dk1">
        <a:lumMod val="50000"/>
        <a:lumOff val="50000"/>
      </a:schemeClr>
    </cs:fontRef>
    <cs:defRPr sz="1197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/>
        </a:fgClr>
        <a:bgClr>
          <a:schemeClr val="dk1">
            <a:lumMod val="10000"/>
            <a:lumOff val="90000"/>
          </a:schemeClr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31" kern="1200"/>
    <cs:bodyPr lIns="38100" tIns="19050" rIns="38100" bIns="19050">
      <a:spAutoFit/>
    </cs:bodyPr>
  </cs:dataLabel>
  <cs:dataLabelCallout>
    <cs:lnRef idx="0"/>
    <cs:fillRef idx="0"/>
    <cs:effectRef idx="0"/>
    <cs:fontRef idx="major">
      <a:schemeClr val="dk1">
        <a:lumMod val="50000"/>
        <a:lumOff val="50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9525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508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ajor">
      <a:schemeClr val="dk1">
        <a:lumMod val="50000"/>
        <a:lumOff val="50000"/>
      </a:schemeClr>
    </cs:fontRef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/>
      </a:solidFill>
    </cs:spPr>
  </cs:downBar>
  <cs:dropLine>
    <cs:lnRef idx="0"/>
    <cs:fillRef idx="0"/>
    <cs:effectRef idx="0"/>
    <cs:fontRef idx="minor">
      <a:schemeClr val="dk1"/>
    </cs:fontRef>
  </cs:dropLine>
  <cs:errorBar>
    <cs:lnRef idx="0"/>
    <cs:fillRef idx="0"/>
    <cs:effectRef idx="0"/>
    <cs:fontRef idx="minor">
      <a:schemeClr val="dk1"/>
    </cs:fontRef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  <a:lumOff val="10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</cs:hiLoLine>
  <cs:leaderLine>
    <cs:lnRef idx="0"/>
    <cs:fillRef idx="0"/>
    <cs:effectRef idx="0"/>
    <cs:fontRef idx="minor">
      <a:schemeClr val="dk1"/>
    </cs:fontRef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50000"/>
        </a:schemeClr>
      </a:solidFill>
    </cs:spPr>
    <cs:defRPr sz="1197" kern="1200"/>
    <cs:bodyPr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ajor">
      <a:schemeClr val="dk1">
        <a:lumMod val="50000"/>
        <a:lumOff val="50000"/>
      </a:schemeClr>
    </cs:fontRef>
    <cs:defRPr sz="1197"/>
  </cs:seriesAxis>
  <cs:seriesLine>
    <cs:lnRef idx="0"/>
    <cs:fillRef idx="0"/>
    <cs:effectRef idx="0"/>
    <cs:fontRef idx="minor">
      <a:schemeClr val="dk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spc="0" normalizeH="0" baseline="0"/>
    <cs:bodyPr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ajor">
      <a:schemeClr val="dk1">
        <a:lumMod val="50000"/>
        <a:lumOff val="50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</cs:spPr>
  </cs:upBar>
  <cs:valueAxis>
    <cs:lnRef idx="0"/>
    <cs:fillRef idx="0"/>
    <cs:effectRef idx="0"/>
    <cs:fontRef idx="major">
      <a:schemeClr val="dk1">
        <a:lumMod val="50000"/>
        <a:lumOff val="50000"/>
      </a:schemeClr>
    </cs:fontRef>
    <cs:defRPr sz="1197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386">
  <cs:axisTitle>
    <cs:lnRef idx="0"/>
    <cs:fillRef idx="0"/>
    <cs:effectRef idx="0"/>
    <cs:fontRef idx="major">
      <a:schemeClr val="dk1">
        <a:lumMod val="50000"/>
        <a:lumOff val="50000"/>
      </a:schemeClr>
    </cs:fontRef>
    <cs:defRPr sz="1197"/>
  </cs:axisTitle>
  <cs:categoryAxis>
    <cs:lnRef idx="0"/>
    <cs:fillRef idx="0"/>
    <cs:effectRef idx="0"/>
    <cs:fontRef idx="major">
      <a:schemeClr val="dk1">
        <a:lumMod val="50000"/>
        <a:lumOff val="50000"/>
      </a:schemeClr>
    </cs:fontRef>
    <cs:defRPr sz="1197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/>
        </a:fgClr>
        <a:bgClr>
          <a:schemeClr val="dk1">
            <a:lumMod val="10000"/>
            <a:lumOff val="90000"/>
          </a:schemeClr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31" kern="1200"/>
    <cs:bodyPr lIns="38100" tIns="19050" rIns="38100" bIns="19050">
      <a:spAutoFit/>
    </cs:bodyPr>
  </cs:dataLabel>
  <cs:dataLabelCallout>
    <cs:lnRef idx="0"/>
    <cs:fillRef idx="0"/>
    <cs:effectRef idx="0"/>
    <cs:fontRef idx="major">
      <a:schemeClr val="dk1">
        <a:lumMod val="50000"/>
        <a:lumOff val="50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9525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508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ajor">
      <a:schemeClr val="dk1">
        <a:lumMod val="50000"/>
        <a:lumOff val="50000"/>
      </a:schemeClr>
    </cs:fontRef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/>
      </a:solidFill>
    </cs:spPr>
  </cs:downBar>
  <cs:dropLine>
    <cs:lnRef idx="0"/>
    <cs:fillRef idx="0"/>
    <cs:effectRef idx="0"/>
    <cs:fontRef idx="minor">
      <a:schemeClr val="dk1"/>
    </cs:fontRef>
  </cs:dropLine>
  <cs:errorBar>
    <cs:lnRef idx="0"/>
    <cs:fillRef idx="0"/>
    <cs:effectRef idx="0"/>
    <cs:fontRef idx="minor">
      <a:schemeClr val="dk1"/>
    </cs:fontRef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  <a:lumOff val="10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</cs:hiLoLine>
  <cs:leaderLine>
    <cs:lnRef idx="0"/>
    <cs:fillRef idx="0"/>
    <cs:effectRef idx="0"/>
    <cs:fontRef idx="minor">
      <a:schemeClr val="dk1"/>
    </cs:fontRef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50000"/>
        </a:schemeClr>
      </a:solidFill>
    </cs:spPr>
    <cs:defRPr sz="1197" kern="1200"/>
    <cs:bodyPr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ajor">
      <a:schemeClr val="dk1">
        <a:lumMod val="50000"/>
        <a:lumOff val="50000"/>
      </a:schemeClr>
    </cs:fontRef>
    <cs:defRPr sz="1197"/>
  </cs:seriesAxis>
  <cs:seriesLine>
    <cs:lnRef idx="0"/>
    <cs:fillRef idx="0"/>
    <cs:effectRef idx="0"/>
    <cs:fontRef idx="minor">
      <a:schemeClr val="dk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spc="0" normalizeH="0" baseline="0"/>
    <cs:bodyPr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ajor">
      <a:schemeClr val="dk1">
        <a:lumMod val="50000"/>
        <a:lumOff val="50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</cs:spPr>
  </cs:upBar>
  <cs:valueAxis>
    <cs:lnRef idx="0"/>
    <cs:fillRef idx="0"/>
    <cs:effectRef idx="0"/>
    <cs:fontRef idx="major">
      <a:schemeClr val="dk1">
        <a:lumMod val="50000"/>
        <a:lumOff val="50000"/>
      </a:schemeClr>
    </cs:fontRef>
    <cs:defRPr sz="1197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386">
  <cs:axisTitle>
    <cs:lnRef idx="0"/>
    <cs:fillRef idx="0"/>
    <cs:effectRef idx="0"/>
    <cs:fontRef idx="major">
      <a:schemeClr val="dk1">
        <a:lumMod val="50000"/>
        <a:lumOff val="50000"/>
      </a:schemeClr>
    </cs:fontRef>
    <cs:defRPr sz="1197"/>
  </cs:axisTitle>
  <cs:categoryAxis>
    <cs:lnRef idx="0"/>
    <cs:fillRef idx="0"/>
    <cs:effectRef idx="0"/>
    <cs:fontRef idx="major">
      <a:schemeClr val="dk1">
        <a:lumMod val="50000"/>
        <a:lumOff val="50000"/>
      </a:schemeClr>
    </cs:fontRef>
    <cs:defRPr sz="1197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/>
        </a:fgClr>
        <a:bgClr>
          <a:schemeClr val="dk1">
            <a:lumMod val="10000"/>
            <a:lumOff val="90000"/>
          </a:schemeClr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31" kern="1200"/>
    <cs:bodyPr lIns="38100" tIns="19050" rIns="38100" bIns="19050">
      <a:spAutoFit/>
    </cs:bodyPr>
  </cs:dataLabel>
  <cs:dataLabelCallout>
    <cs:lnRef idx="0"/>
    <cs:fillRef idx="0"/>
    <cs:effectRef idx="0"/>
    <cs:fontRef idx="major">
      <a:schemeClr val="dk1">
        <a:lumMod val="50000"/>
        <a:lumOff val="50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9525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508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ajor">
      <a:schemeClr val="dk1">
        <a:lumMod val="50000"/>
        <a:lumOff val="50000"/>
      </a:schemeClr>
    </cs:fontRef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/>
      </a:solidFill>
    </cs:spPr>
  </cs:downBar>
  <cs:dropLine>
    <cs:lnRef idx="0"/>
    <cs:fillRef idx="0"/>
    <cs:effectRef idx="0"/>
    <cs:fontRef idx="minor">
      <a:schemeClr val="dk1"/>
    </cs:fontRef>
  </cs:dropLine>
  <cs:errorBar>
    <cs:lnRef idx="0"/>
    <cs:fillRef idx="0"/>
    <cs:effectRef idx="0"/>
    <cs:fontRef idx="minor">
      <a:schemeClr val="dk1"/>
    </cs:fontRef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  <a:lumOff val="10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</cs:hiLoLine>
  <cs:leaderLine>
    <cs:lnRef idx="0"/>
    <cs:fillRef idx="0"/>
    <cs:effectRef idx="0"/>
    <cs:fontRef idx="minor">
      <a:schemeClr val="dk1"/>
    </cs:fontRef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50000"/>
        </a:schemeClr>
      </a:solidFill>
    </cs:spPr>
    <cs:defRPr sz="1197" kern="1200"/>
    <cs:bodyPr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ajor">
      <a:schemeClr val="dk1">
        <a:lumMod val="50000"/>
        <a:lumOff val="50000"/>
      </a:schemeClr>
    </cs:fontRef>
    <cs:defRPr sz="1197"/>
  </cs:seriesAxis>
  <cs:seriesLine>
    <cs:lnRef idx="0"/>
    <cs:fillRef idx="0"/>
    <cs:effectRef idx="0"/>
    <cs:fontRef idx="minor">
      <a:schemeClr val="dk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spc="0" normalizeH="0" baseline="0"/>
    <cs:bodyPr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ajor">
      <a:schemeClr val="dk1">
        <a:lumMod val="50000"/>
        <a:lumOff val="50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</cs:spPr>
  </cs:upBar>
  <cs:valueAxis>
    <cs:lnRef idx="0"/>
    <cs:fillRef idx="0"/>
    <cs:effectRef idx="0"/>
    <cs:fontRef idx="major">
      <a:schemeClr val="dk1">
        <a:lumMod val="50000"/>
        <a:lumOff val="50000"/>
      </a:schemeClr>
    </cs:fontRef>
    <cs:defRPr sz="1197"/>
  </cs:valueAxis>
  <cs:wall>
    <cs:lnRef idx="0"/>
    <cs:fillRef idx="0"/>
    <cs:effectRef idx="0"/>
    <cs:fontRef idx="minor">
      <a:schemeClr val="dk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386">
  <cs:axisTitle>
    <cs:lnRef idx="0"/>
    <cs:fillRef idx="0"/>
    <cs:effectRef idx="0"/>
    <cs:fontRef idx="major">
      <a:schemeClr val="dk1">
        <a:lumMod val="50000"/>
        <a:lumOff val="50000"/>
      </a:schemeClr>
    </cs:fontRef>
    <cs:defRPr sz="1197"/>
  </cs:axisTitle>
  <cs:categoryAxis>
    <cs:lnRef idx="0"/>
    <cs:fillRef idx="0"/>
    <cs:effectRef idx="0"/>
    <cs:fontRef idx="major">
      <a:schemeClr val="dk1">
        <a:lumMod val="50000"/>
        <a:lumOff val="50000"/>
      </a:schemeClr>
    </cs:fontRef>
    <cs:defRPr sz="1197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/>
        </a:fgClr>
        <a:bgClr>
          <a:schemeClr val="dk1">
            <a:lumMod val="10000"/>
            <a:lumOff val="90000"/>
          </a:schemeClr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31" kern="1200"/>
    <cs:bodyPr lIns="38100" tIns="19050" rIns="38100" bIns="19050">
      <a:spAutoFit/>
    </cs:bodyPr>
  </cs:dataLabel>
  <cs:dataLabelCallout>
    <cs:lnRef idx="0"/>
    <cs:fillRef idx="0"/>
    <cs:effectRef idx="0"/>
    <cs:fontRef idx="major">
      <a:schemeClr val="dk1">
        <a:lumMod val="50000"/>
        <a:lumOff val="50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9525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508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ajor">
      <a:schemeClr val="dk1">
        <a:lumMod val="50000"/>
        <a:lumOff val="50000"/>
      </a:schemeClr>
    </cs:fontRef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/>
      </a:solidFill>
    </cs:spPr>
  </cs:downBar>
  <cs:dropLine>
    <cs:lnRef idx="0"/>
    <cs:fillRef idx="0"/>
    <cs:effectRef idx="0"/>
    <cs:fontRef idx="minor">
      <a:schemeClr val="dk1"/>
    </cs:fontRef>
  </cs:dropLine>
  <cs:errorBar>
    <cs:lnRef idx="0"/>
    <cs:fillRef idx="0"/>
    <cs:effectRef idx="0"/>
    <cs:fontRef idx="minor">
      <a:schemeClr val="dk1"/>
    </cs:fontRef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  <a:lumOff val="10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</cs:hiLoLine>
  <cs:leaderLine>
    <cs:lnRef idx="0"/>
    <cs:fillRef idx="0"/>
    <cs:effectRef idx="0"/>
    <cs:fontRef idx="minor">
      <a:schemeClr val="dk1"/>
    </cs:fontRef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50000"/>
        </a:schemeClr>
      </a:solidFill>
    </cs:spPr>
    <cs:defRPr sz="1197" kern="1200"/>
    <cs:bodyPr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ajor">
      <a:schemeClr val="dk1">
        <a:lumMod val="50000"/>
        <a:lumOff val="50000"/>
      </a:schemeClr>
    </cs:fontRef>
    <cs:defRPr sz="1197"/>
  </cs:seriesAxis>
  <cs:seriesLine>
    <cs:lnRef idx="0"/>
    <cs:fillRef idx="0"/>
    <cs:effectRef idx="0"/>
    <cs:fontRef idx="minor">
      <a:schemeClr val="dk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spc="0" normalizeH="0" baseline="0"/>
    <cs:bodyPr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ajor">
      <a:schemeClr val="dk1">
        <a:lumMod val="50000"/>
        <a:lumOff val="50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</cs:spPr>
  </cs:upBar>
  <cs:valueAxis>
    <cs:lnRef idx="0"/>
    <cs:fillRef idx="0"/>
    <cs:effectRef idx="0"/>
    <cs:fontRef idx="major">
      <a:schemeClr val="dk1">
        <a:lumMod val="50000"/>
        <a:lumOff val="50000"/>
      </a:schemeClr>
    </cs:fontRef>
    <cs:defRPr sz="1197"/>
  </cs:valueAxis>
  <cs:wall>
    <cs:lnRef idx="0"/>
    <cs:fillRef idx="0"/>
    <cs:effectRef idx="0"/>
    <cs:fontRef idx="minor">
      <a:schemeClr val="dk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386">
  <cs:axisTitle>
    <cs:lnRef idx="0"/>
    <cs:fillRef idx="0"/>
    <cs:effectRef idx="0"/>
    <cs:fontRef idx="major">
      <a:schemeClr val="dk1">
        <a:lumMod val="50000"/>
        <a:lumOff val="50000"/>
      </a:schemeClr>
    </cs:fontRef>
    <cs:defRPr sz="1197"/>
  </cs:axisTitle>
  <cs:categoryAxis>
    <cs:lnRef idx="0"/>
    <cs:fillRef idx="0"/>
    <cs:effectRef idx="0"/>
    <cs:fontRef idx="major">
      <a:schemeClr val="dk1">
        <a:lumMod val="50000"/>
        <a:lumOff val="50000"/>
      </a:schemeClr>
    </cs:fontRef>
    <cs:defRPr sz="1197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/>
        </a:fgClr>
        <a:bgClr>
          <a:schemeClr val="dk1">
            <a:lumMod val="10000"/>
            <a:lumOff val="90000"/>
          </a:schemeClr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31" kern="1200"/>
    <cs:bodyPr lIns="38100" tIns="19050" rIns="38100" bIns="19050">
      <a:spAutoFit/>
    </cs:bodyPr>
  </cs:dataLabel>
  <cs:dataLabelCallout>
    <cs:lnRef idx="0"/>
    <cs:fillRef idx="0"/>
    <cs:effectRef idx="0"/>
    <cs:fontRef idx="major">
      <a:schemeClr val="dk1">
        <a:lumMod val="50000"/>
        <a:lumOff val="50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9525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508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ajor">
      <a:schemeClr val="dk1">
        <a:lumMod val="50000"/>
        <a:lumOff val="50000"/>
      </a:schemeClr>
    </cs:fontRef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/>
      </a:solidFill>
    </cs:spPr>
  </cs:downBar>
  <cs:dropLine>
    <cs:lnRef idx="0"/>
    <cs:fillRef idx="0"/>
    <cs:effectRef idx="0"/>
    <cs:fontRef idx="minor">
      <a:schemeClr val="dk1"/>
    </cs:fontRef>
  </cs:dropLine>
  <cs:errorBar>
    <cs:lnRef idx="0"/>
    <cs:fillRef idx="0"/>
    <cs:effectRef idx="0"/>
    <cs:fontRef idx="minor">
      <a:schemeClr val="dk1"/>
    </cs:fontRef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  <a:lumOff val="10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</cs:hiLoLine>
  <cs:leaderLine>
    <cs:lnRef idx="0"/>
    <cs:fillRef idx="0"/>
    <cs:effectRef idx="0"/>
    <cs:fontRef idx="minor">
      <a:schemeClr val="dk1"/>
    </cs:fontRef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50000"/>
        </a:schemeClr>
      </a:solidFill>
    </cs:spPr>
    <cs:defRPr sz="1197" kern="1200"/>
    <cs:bodyPr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ajor">
      <a:schemeClr val="dk1">
        <a:lumMod val="50000"/>
        <a:lumOff val="50000"/>
      </a:schemeClr>
    </cs:fontRef>
    <cs:defRPr sz="1197"/>
  </cs:seriesAxis>
  <cs:seriesLine>
    <cs:lnRef idx="0"/>
    <cs:fillRef idx="0"/>
    <cs:effectRef idx="0"/>
    <cs:fontRef idx="minor">
      <a:schemeClr val="dk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spc="0" normalizeH="0" baseline="0"/>
    <cs:bodyPr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ajor">
      <a:schemeClr val="dk1">
        <a:lumMod val="50000"/>
        <a:lumOff val="50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</cs:spPr>
  </cs:upBar>
  <cs:valueAxis>
    <cs:lnRef idx="0"/>
    <cs:fillRef idx="0"/>
    <cs:effectRef idx="0"/>
    <cs:fontRef idx="major">
      <a:schemeClr val="dk1">
        <a:lumMod val="50000"/>
        <a:lumOff val="50000"/>
      </a:schemeClr>
    </cs:fontRef>
    <cs:defRPr sz="1197"/>
  </cs:valueAxis>
  <cs:wall>
    <cs:lnRef idx="0"/>
    <cs:fillRef idx="0"/>
    <cs:effectRef idx="0"/>
    <cs:fontRef idx="minor">
      <a:schemeClr val="dk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386">
  <cs:axisTitle>
    <cs:lnRef idx="0"/>
    <cs:fillRef idx="0"/>
    <cs:effectRef idx="0"/>
    <cs:fontRef idx="major">
      <a:schemeClr val="dk1">
        <a:lumMod val="50000"/>
        <a:lumOff val="50000"/>
      </a:schemeClr>
    </cs:fontRef>
    <cs:defRPr sz="1197"/>
  </cs:axisTitle>
  <cs:categoryAxis>
    <cs:lnRef idx="0"/>
    <cs:fillRef idx="0"/>
    <cs:effectRef idx="0"/>
    <cs:fontRef idx="major">
      <a:schemeClr val="dk1">
        <a:lumMod val="50000"/>
        <a:lumOff val="50000"/>
      </a:schemeClr>
    </cs:fontRef>
    <cs:defRPr sz="1197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/>
        </a:fgClr>
        <a:bgClr>
          <a:schemeClr val="dk1">
            <a:lumMod val="10000"/>
            <a:lumOff val="90000"/>
          </a:schemeClr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31" kern="1200"/>
    <cs:bodyPr lIns="38100" tIns="19050" rIns="38100" bIns="19050">
      <a:spAutoFit/>
    </cs:bodyPr>
  </cs:dataLabel>
  <cs:dataLabelCallout>
    <cs:lnRef idx="0"/>
    <cs:fillRef idx="0"/>
    <cs:effectRef idx="0"/>
    <cs:fontRef idx="major">
      <a:schemeClr val="dk1">
        <a:lumMod val="50000"/>
        <a:lumOff val="50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9525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508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ajor">
      <a:schemeClr val="dk1">
        <a:lumMod val="50000"/>
        <a:lumOff val="50000"/>
      </a:schemeClr>
    </cs:fontRef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/>
      </a:solidFill>
    </cs:spPr>
  </cs:downBar>
  <cs:dropLine>
    <cs:lnRef idx="0"/>
    <cs:fillRef idx="0"/>
    <cs:effectRef idx="0"/>
    <cs:fontRef idx="minor">
      <a:schemeClr val="dk1"/>
    </cs:fontRef>
  </cs:dropLine>
  <cs:errorBar>
    <cs:lnRef idx="0"/>
    <cs:fillRef idx="0"/>
    <cs:effectRef idx="0"/>
    <cs:fontRef idx="minor">
      <a:schemeClr val="dk1"/>
    </cs:fontRef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  <a:lumOff val="10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</cs:hiLoLine>
  <cs:leaderLine>
    <cs:lnRef idx="0"/>
    <cs:fillRef idx="0"/>
    <cs:effectRef idx="0"/>
    <cs:fontRef idx="minor">
      <a:schemeClr val="dk1"/>
    </cs:fontRef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50000"/>
        </a:schemeClr>
      </a:solidFill>
    </cs:spPr>
    <cs:defRPr sz="1197" kern="1200"/>
    <cs:bodyPr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ajor">
      <a:schemeClr val="dk1">
        <a:lumMod val="50000"/>
        <a:lumOff val="50000"/>
      </a:schemeClr>
    </cs:fontRef>
    <cs:defRPr sz="1197"/>
  </cs:seriesAxis>
  <cs:seriesLine>
    <cs:lnRef idx="0"/>
    <cs:fillRef idx="0"/>
    <cs:effectRef idx="0"/>
    <cs:fontRef idx="minor">
      <a:schemeClr val="dk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spc="0" normalizeH="0" baseline="0"/>
    <cs:bodyPr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ajor">
      <a:schemeClr val="dk1">
        <a:lumMod val="50000"/>
        <a:lumOff val="50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</cs:spPr>
  </cs:upBar>
  <cs:valueAxis>
    <cs:lnRef idx="0"/>
    <cs:fillRef idx="0"/>
    <cs:effectRef idx="0"/>
    <cs:fontRef idx="major">
      <a:schemeClr val="dk1">
        <a:lumMod val="50000"/>
        <a:lumOff val="50000"/>
      </a:schemeClr>
    </cs:fontRef>
    <cs:defRPr sz="1197"/>
  </cs:valueAxis>
  <cs:wall>
    <cs:lnRef idx="0"/>
    <cs:fillRef idx="0"/>
    <cs:effectRef idx="0"/>
    <cs:fontRef idx="minor">
      <a:schemeClr val="dk1"/>
    </cs:fontRef>
  </cs:wall>
</cs:chartStyle>
</file>

<file path=ppt/charts/style12.xml><?xml version="1.0" encoding="utf-8"?>
<cs:chartStyle xmlns:cs="http://schemas.microsoft.com/office/drawing/2012/chartStyle" xmlns:a="http://schemas.openxmlformats.org/drawingml/2006/main" id="386">
  <cs:axisTitle>
    <cs:lnRef idx="0"/>
    <cs:fillRef idx="0"/>
    <cs:effectRef idx="0"/>
    <cs:fontRef idx="major">
      <a:schemeClr val="dk1">
        <a:lumMod val="50000"/>
        <a:lumOff val="50000"/>
      </a:schemeClr>
    </cs:fontRef>
    <cs:defRPr sz="1197"/>
  </cs:axisTitle>
  <cs:categoryAxis>
    <cs:lnRef idx="0"/>
    <cs:fillRef idx="0"/>
    <cs:effectRef idx="0"/>
    <cs:fontRef idx="major">
      <a:schemeClr val="dk1">
        <a:lumMod val="50000"/>
        <a:lumOff val="50000"/>
      </a:schemeClr>
    </cs:fontRef>
    <cs:defRPr sz="1197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/>
        </a:fgClr>
        <a:bgClr>
          <a:schemeClr val="dk1">
            <a:lumMod val="10000"/>
            <a:lumOff val="90000"/>
          </a:schemeClr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31" kern="1200"/>
    <cs:bodyPr lIns="38100" tIns="19050" rIns="38100" bIns="19050">
      <a:spAutoFit/>
    </cs:bodyPr>
  </cs:dataLabel>
  <cs:dataLabelCallout>
    <cs:lnRef idx="0"/>
    <cs:fillRef idx="0"/>
    <cs:effectRef idx="0"/>
    <cs:fontRef idx="major">
      <a:schemeClr val="dk1">
        <a:lumMod val="50000"/>
        <a:lumOff val="50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9525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508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ajor">
      <a:schemeClr val="dk1">
        <a:lumMod val="50000"/>
        <a:lumOff val="50000"/>
      </a:schemeClr>
    </cs:fontRef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/>
      </a:solidFill>
    </cs:spPr>
  </cs:downBar>
  <cs:dropLine>
    <cs:lnRef idx="0"/>
    <cs:fillRef idx="0"/>
    <cs:effectRef idx="0"/>
    <cs:fontRef idx="minor">
      <a:schemeClr val="dk1"/>
    </cs:fontRef>
  </cs:dropLine>
  <cs:errorBar>
    <cs:lnRef idx="0"/>
    <cs:fillRef idx="0"/>
    <cs:effectRef idx="0"/>
    <cs:fontRef idx="minor">
      <a:schemeClr val="dk1"/>
    </cs:fontRef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  <a:lumOff val="10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</cs:hiLoLine>
  <cs:leaderLine>
    <cs:lnRef idx="0"/>
    <cs:fillRef idx="0"/>
    <cs:effectRef idx="0"/>
    <cs:fontRef idx="minor">
      <a:schemeClr val="dk1"/>
    </cs:fontRef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50000"/>
        </a:schemeClr>
      </a:solidFill>
    </cs:spPr>
    <cs:defRPr sz="1197" kern="1200"/>
    <cs:bodyPr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ajor">
      <a:schemeClr val="dk1">
        <a:lumMod val="50000"/>
        <a:lumOff val="50000"/>
      </a:schemeClr>
    </cs:fontRef>
    <cs:defRPr sz="1197"/>
  </cs:seriesAxis>
  <cs:seriesLine>
    <cs:lnRef idx="0"/>
    <cs:fillRef idx="0"/>
    <cs:effectRef idx="0"/>
    <cs:fontRef idx="minor">
      <a:schemeClr val="dk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spc="0" normalizeH="0" baseline="0"/>
    <cs:bodyPr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ajor">
      <a:schemeClr val="dk1">
        <a:lumMod val="50000"/>
        <a:lumOff val="50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</cs:spPr>
  </cs:upBar>
  <cs:valueAxis>
    <cs:lnRef idx="0"/>
    <cs:fillRef idx="0"/>
    <cs:effectRef idx="0"/>
    <cs:fontRef idx="major">
      <a:schemeClr val="dk1">
        <a:lumMod val="50000"/>
        <a:lumOff val="50000"/>
      </a:schemeClr>
    </cs:fontRef>
    <cs:defRPr sz="1197"/>
  </cs:valueAxis>
  <cs:wall>
    <cs:lnRef idx="0"/>
    <cs:fillRef idx="0"/>
    <cs:effectRef idx="0"/>
    <cs:fontRef idx="minor">
      <a:schemeClr val="dk1"/>
    </cs:fontRef>
  </cs:wall>
</cs:chartStyle>
</file>

<file path=ppt/charts/style13.xml><?xml version="1.0" encoding="utf-8"?>
<cs:chartStyle xmlns:cs="http://schemas.microsoft.com/office/drawing/2012/chartStyle" xmlns:a="http://schemas.openxmlformats.org/drawingml/2006/main" id="386">
  <cs:axisTitle>
    <cs:lnRef idx="0"/>
    <cs:fillRef idx="0"/>
    <cs:effectRef idx="0"/>
    <cs:fontRef idx="major">
      <a:schemeClr val="dk1">
        <a:lumMod val="50000"/>
        <a:lumOff val="50000"/>
      </a:schemeClr>
    </cs:fontRef>
    <cs:defRPr sz="1197"/>
  </cs:axisTitle>
  <cs:categoryAxis>
    <cs:lnRef idx="0"/>
    <cs:fillRef idx="0"/>
    <cs:effectRef idx="0"/>
    <cs:fontRef idx="major">
      <a:schemeClr val="dk1">
        <a:lumMod val="50000"/>
        <a:lumOff val="50000"/>
      </a:schemeClr>
    </cs:fontRef>
    <cs:defRPr sz="1197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/>
        </a:fgClr>
        <a:bgClr>
          <a:schemeClr val="dk1">
            <a:lumMod val="10000"/>
            <a:lumOff val="90000"/>
          </a:schemeClr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31" kern="1200"/>
    <cs:bodyPr lIns="38100" tIns="19050" rIns="38100" bIns="19050">
      <a:spAutoFit/>
    </cs:bodyPr>
  </cs:dataLabel>
  <cs:dataLabelCallout>
    <cs:lnRef idx="0"/>
    <cs:fillRef idx="0"/>
    <cs:effectRef idx="0"/>
    <cs:fontRef idx="major">
      <a:schemeClr val="dk1">
        <a:lumMod val="50000"/>
        <a:lumOff val="50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9525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508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ajor">
      <a:schemeClr val="dk1">
        <a:lumMod val="50000"/>
        <a:lumOff val="50000"/>
      </a:schemeClr>
    </cs:fontRef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/>
      </a:solidFill>
    </cs:spPr>
  </cs:downBar>
  <cs:dropLine>
    <cs:lnRef idx="0"/>
    <cs:fillRef idx="0"/>
    <cs:effectRef idx="0"/>
    <cs:fontRef idx="minor">
      <a:schemeClr val="dk1"/>
    </cs:fontRef>
  </cs:dropLine>
  <cs:errorBar>
    <cs:lnRef idx="0"/>
    <cs:fillRef idx="0"/>
    <cs:effectRef idx="0"/>
    <cs:fontRef idx="minor">
      <a:schemeClr val="dk1"/>
    </cs:fontRef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  <a:lumOff val="10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</cs:hiLoLine>
  <cs:leaderLine>
    <cs:lnRef idx="0"/>
    <cs:fillRef idx="0"/>
    <cs:effectRef idx="0"/>
    <cs:fontRef idx="minor">
      <a:schemeClr val="dk1"/>
    </cs:fontRef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50000"/>
        </a:schemeClr>
      </a:solidFill>
    </cs:spPr>
    <cs:defRPr sz="1197" kern="1200"/>
    <cs:bodyPr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ajor">
      <a:schemeClr val="dk1">
        <a:lumMod val="50000"/>
        <a:lumOff val="50000"/>
      </a:schemeClr>
    </cs:fontRef>
    <cs:defRPr sz="1197"/>
  </cs:seriesAxis>
  <cs:seriesLine>
    <cs:lnRef idx="0"/>
    <cs:fillRef idx="0"/>
    <cs:effectRef idx="0"/>
    <cs:fontRef idx="minor">
      <a:schemeClr val="dk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spc="0" normalizeH="0" baseline="0"/>
    <cs:bodyPr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ajor">
      <a:schemeClr val="dk1">
        <a:lumMod val="50000"/>
        <a:lumOff val="50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</cs:spPr>
  </cs:upBar>
  <cs:valueAxis>
    <cs:lnRef idx="0"/>
    <cs:fillRef idx="0"/>
    <cs:effectRef idx="0"/>
    <cs:fontRef idx="major">
      <a:schemeClr val="dk1">
        <a:lumMod val="50000"/>
        <a:lumOff val="50000"/>
      </a:schemeClr>
    </cs:fontRef>
    <cs:defRPr sz="1197"/>
  </cs:valueAxis>
  <cs:wall>
    <cs:lnRef idx="0"/>
    <cs:fillRef idx="0"/>
    <cs:effectRef idx="0"/>
    <cs:fontRef idx="minor">
      <a:schemeClr val="dk1"/>
    </cs:fontRef>
  </cs:wall>
</cs:chartStyle>
</file>

<file path=ppt/charts/style14.xml><?xml version="1.0" encoding="utf-8"?>
<cs:chartStyle xmlns:cs="http://schemas.microsoft.com/office/drawing/2012/chartStyle" xmlns:a="http://schemas.openxmlformats.org/drawingml/2006/main" id="386">
  <cs:axisTitle>
    <cs:lnRef idx="0"/>
    <cs:fillRef idx="0"/>
    <cs:effectRef idx="0"/>
    <cs:fontRef idx="major">
      <a:schemeClr val="dk1">
        <a:lumMod val="50000"/>
        <a:lumOff val="50000"/>
      </a:schemeClr>
    </cs:fontRef>
    <cs:defRPr sz="1197"/>
  </cs:axisTitle>
  <cs:categoryAxis>
    <cs:lnRef idx="0"/>
    <cs:fillRef idx="0"/>
    <cs:effectRef idx="0"/>
    <cs:fontRef idx="major">
      <a:schemeClr val="dk1">
        <a:lumMod val="50000"/>
        <a:lumOff val="50000"/>
      </a:schemeClr>
    </cs:fontRef>
    <cs:defRPr sz="1197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/>
        </a:fgClr>
        <a:bgClr>
          <a:schemeClr val="dk1">
            <a:lumMod val="10000"/>
            <a:lumOff val="90000"/>
          </a:schemeClr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31" kern="1200"/>
    <cs:bodyPr lIns="38100" tIns="19050" rIns="38100" bIns="19050">
      <a:spAutoFit/>
    </cs:bodyPr>
  </cs:dataLabel>
  <cs:dataLabelCallout>
    <cs:lnRef idx="0"/>
    <cs:fillRef idx="0"/>
    <cs:effectRef idx="0"/>
    <cs:fontRef idx="major">
      <a:schemeClr val="dk1">
        <a:lumMod val="50000"/>
        <a:lumOff val="50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9525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508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ajor">
      <a:schemeClr val="dk1">
        <a:lumMod val="50000"/>
        <a:lumOff val="50000"/>
      </a:schemeClr>
    </cs:fontRef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/>
      </a:solidFill>
    </cs:spPr>
  </cs:downBar>
  <cs:dropLine>
    <cs:lnRef idx="0"/>
    <cs:fillRef idx="0"/>
    <cs:effectRef idx="0"/>
    <cs:fontRef idx="minor">
      <a:schemeClr val="dk1"/>
    </cs:fontRef>
  </cs:dropLine>
  <cs:errorBar>
    <cs:lnRef idx="0"/>
    <cs:fillRef idx="0"/>
    <cs:effectRef idx="0"/>
    <cs:fontRef idx="minor">
      <a:schemeClr val="dk1"/>
    </cs:fontRef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  <a:lumOff val="10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</cs:hiLoLine>
  <cs:leaderLine>
    <cs:lnRef idx="0"/>
    <cs:fillRef idx="0"/>
    <cs:effectRef idx="0"/>
    <cs:fontRef idx="minor">
      <a:schemeClr val="dk1"/>
    </cs:fontRef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50000"/>
        </a:schemeClr>
      </a:solidFill>
    </cs:spPr>
    <cs:defRPr sz="1197" kern="1200"/>
    <cs:bodyPr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ajor">
      <a:schemeClr val="dk1">
        <a:lumMod val="50000"/>
        <a:lumOff val="50000"/>
      </a:schemeClr>
    </cs:fontRef>
    <cs:defRPr sz="1197"/>
  </cs:seriesAxis>
  <cs:seriesLine>
    <cs:lnRef idx="0"/>
    <cs:fillRef idx="0"/>
    <cs:effectRef idx="0"/>
    <cs:fontRef idx="minor">
      <a:schemeClr val="dk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spc="0" normalizeH="0" baseline="0"/>
    <cs:bodyPr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ajor">
      <a:schemeClr val="dk1">
        <a:lumMod val="50000"/>
        <a:lumOff val="50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</cs:spPr>
  </cs:upBar>
  <cs:valueAxis>
    <cs:lnRef idx="0"/>
    <cs:fillRef idx="0"/>
    <cs:effectRef idx="0"/>
    <cs:fontRef idx="major">
      <a:schemeClr val="dk1">
        <a:lumMod val="50000"/>
        <a:lumOff val="50000"/>
      </a:schemeClr>
    </cs:fontRef>
    <cs:defRPr sz="1197"/>
  </cs:valueAxis>
  <cs:wall>
    <cs:lnRef idx="0"/>
    <cs:fillRef idx="0"/>
    <cs:effectRef idx="0"/>
    <cs:fontRef idx="minor">
      <a:schemeClr val="dk1"/>
    </cs:fontRef>
  </cs:wall>
</cs:chartStyle>
</file>

<file path=ppt/charts/style15.xml><?xml version="1.0" encoding="utf-8"?>
<cs:chartStyle xmlns:cs="http://schemas.microsoft.com/office/drawing/2012/chartStyle" xmlns:a="http://schemas.openxmlformats.org/drawingml/2006/main" id="386">
  <cs:axisTitle>
    <cs:lnRef idx="0"/>
    <cs:fillRef idx="0"/>
    <cs:effectRef idx="0"/>
    <cs:fontRef idx="major">
      <a:schemeClr val="dk1">
        <a:lumMod val="50000"/>
        <a:lumOff val="50000"/>
      </a:schemeClr>
    </cs:fontRef>
    <cs:defRPr sz="1197"/>
  </cs:axisTitle>
  <cs:categoryAxis>
    <cs:lnRef idx="0"/>
    <cs:fillRef idx="0"/>
    <cs:effectRef idx="0"/>
    <cs:fontRef idx="major">
      <a:schemeClr val="dk1">
        <a:lumMod val="50000"/>
        <a:lumOff val="50000"/>
      </a:schemeClr>
    </cs:fontRef>
    <cs:defRPr sz="1197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/>
        </a:fgClr>
        <a:bgClr>
          <a:schemeClr val="dk1">
            <a:lumMod val="10000"/>
            <a:lumOff val="90000"/>
          </a:schemeClr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31" kern="1200"/>
    <cs:bodyPr lIns="38100" tIns="19050" rIns="38100" bIns="19050">
      <a:spAutoFit/>
    </cs:bodyPr>
  </cs:dataLabel>
  <cs:dataLabelCallout>
    <cs:lnRef idx="0"/>
    <cs:fillRef idx="0"/>
    <cs:effectRef idx="0"/>
    <cs:fontRef idx="major">
      <a:schemeClr val="dk1">
        <a:lumMod val="50000"/>
        <a:lumOff val="50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9525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508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ajor">
      <a:schemeClr val="dk1">
        <a:lumMod val="50000"/>
        <a:lumOff val="50000"/>
      </a:schemeClr>
    </cs:fontRef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/>
      </a:solidFill>
    </cs:spPr>
  </cs:downBar>
  <cs:dropLine>
    <cs:lnRef idx="0"/>
    <cs:fillRef idx="0"/>
    <cs:effectRef idx="0"/>
    <cs:fontRef idx="minor">
      <a:schemeClr val="dk1"/>
    </cs:fontRef>
  </cs:dropLine>
  <cs:errorBar>
    <cs:lnRef idx="0"/>
    <cs:fillRef idx="0"/>
    <cs:effectRef idx="0"/>
    <cs:fontRef idx="minor">
      <a:schemeClr val="dk1"/>
    </cs:fontRef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  <a:lumOff val="10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</cs:hiLoLine>
  <cs:leaderLine>
    <cs:lnRef idx="0"/>
    <cs:fillRef idx="0"/>
    <cs:effectRef idx="0"/>
    <cs:fontRef idx="minor">
      <a:schemeClr val="dk1"/>
    </cs:fontRef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50000"/>
        </a:schemeClr>
      </a:solidFill>
    </cs:spPr>
    <cs:defRPr sz="1197" kern="1200"/>
    <cs:bodyPr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ajor">
      <a:schemeClr val="dk1">
        <a:lumMod val="50000"/>
        <a:lumOff val="50000"/>
      </a:schemeClr>
    </cs:fontRef>
    <cs:defRPr sz="1197"/>
  </cs:seriesAxis>
  <cs:seriesLine>
    <cs:lnRef idx="0"/>
    <cs:fillRef idx="0"/>
    <cs:effectRef idx="0"/>
    <cs:fontRef idx="minor">
      <a:schemeClr val="dk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spc="0" normalizeH="0" baseline="0"/>
    <cs:bodyPr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ajor">
      <a:schemeClr val="dk1">
        <a:lumMod val="50000"/>
        <a:lumOff val="50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</cs:spPr>
  </cs:upBar>
  <cs:valueAxis>
    <cs:lnRef idx="0"/>
    <cs:fillRef idx="0"/>
    <cs:effectRef idx="0"/>
    <cs:fontRef idx="major">
      <a:schemeClr val="dk1">
        <a:lumMod val="50000"/>
        <a:lumOff val="50000"/>
      </a:schemeClr>
    </cs:fontRef>
    <cs:defRPr sz="1197"/>
  </cs:valueAxis>
  <cs:wall>
    <cs:lnRef idx="0"/>
    <cs:fillRef idx="0"/>
    <cs:effectRef idx="0"/>
    <cs:fontRef idx="minor">
      <a:schemeClr val="dk1"/>
    </cs:fontRef>
  </cs:wall>
</cs:chartStyle>
</file>

<file path=ppt/charts/style16.xml><?xml version="1.0" encoding="utf-8"?>
<cs:chartStyle xmlns:cs="http://schemas.microsoft.com/office/drawing/2012/chartStyle" xmlns:a="http://schemas.openxmlformats.org/drawingml/2006/main" id="386">
  <cs:axisTitle>
    <cs:lnRef idx="0"/>
    <cs:fillRef idx="0"/>
    <cs:effectRef idx="0"/>
    <cs:fontRef idx="major">
      <a:schemeClr val="dk1">
        <a:lumMod val="50000"/>
        <a:lumOff val="50000"/>
      </a:schemeClr>
    </cs:fontRef>
    <cs:defRPr sz="1197"/>
  </cs:axisTitle>
  <cs:categoryAxis>
    <cs:lnRef idx="0"/>
    <cs:fillRef idx="0"/>
    <cs:effectRef idx="0"/>
    <cs:fontRef idx="major">
      <a:schemeClr val="dk1">
        <a:lumMod val="50000"/>
        <a:lumOff val="50000"/>
      </a:schemeClr>
    </cs:fontRef>
    <cs:defRPr sz="1197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/>
        </a:fgClr>
        <a:bgClr>
          <a:schemeClr val="dk1">
            <a:lumMod val="10000"/>
            <a:lumOff val="90000"/>
          </a:schemeClr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31" kern="1200"/>
    <cs:bodyPr lIns="38100" tIns="19050" rIns="38100" bIns="19050">
      <a:spAutoFit/>
    </cs:bodyPr>
  </cs:dataLabel>
  <cs:dataLabelCallout>
    <cs:lnRef idx="0"/>
    <cs:fillRef idx="0"/>
    <cs:effectRef idx="0"/>
    <cs:fontRef idx="major">
      <a:schemeClr val="dk1">
        <a:lumMod val="50000"/>
        <a:lumOff val="50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9525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508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ajor">
      <a:schemeClr val="dk1">
        <a:lumMod val="50000"/>
        <a:lumOff val="50000"/>
      </a:schemeClr>
    </cs:fontRef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/>
      </a:solidFill>
    </cs:spPr>
  </cs:downBar>
  <cs:dropLine>
    <cs:lnRef idx="0"/>
    <cs:fillRef idx="0"/>
    <cs:effectRef idx="0"/>
    <cs:fontRef idx="minor">
      <a:schemeClr val="dk1"/>
    </cs:fontRef>
  </cs:dropLine>
  <cs:errorBar>
    <cs:lnRef idx="0"/>
    <cs:fillRef idx="0"/>
    <cs:effectRef idx="0"/>
    <cs:fontRef idx="minor">
      <a:schemeClr val="dk1"/>
    </cs:fontRef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  <a:lumOff val="10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</cs:hiLoLine>
  <cs:leaderLine>
    <cs:lnRef idx="0"/>
    <cs:fillRef idx="0"/>
    <cs:effectRef idx="0"/>
    <cs:fontRef idx="minor">
      <a:schemeClr val="dk1"/>
    </cs:fontRef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50000"/>
        </a:schemeClr>
      </a:solidFill>
    </cs:spPr>
    <cs:defRPr sz="1197" kern="1200"/>
    <cs:bodyPr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ajor">
      <a:schemeClr val="dk1">
        <a:lumMod val="50000"/>
        <a:lumOff val="50000"/>
      </a:schemeClr>
    </cs:fontRef>
    <cs:defRPr sz="1197"/>
  </cs:seriesAxis>
  <cs:seriesLine>
    <cs:lnRef idx="0"/>
    <cs:fillRef idx="0"/>
    <cs:effectRef idx="0"/>
    <cs:fontRef idx="minor">
      <a:schemeClr val="dk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spc="0" normalizeH="0" baseline="0"/>
    <cs:bodyPr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ajor">
      <a:schemeClr val="dk1">
        <a:lumMod val="50000"/>
        <a:lumOff val="50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</cs:spPr>
  </cs:upBar>
  <cs:valueAxis>
    <cs:lnRef idx="0"/>
    <cs:fillRef idx="0"/>
    <cs:effectRef idx="0"/>
    <cs:fontRef idx="major">
      <a:schemeClr val="dk1">
        <a:lumMod val="50000"/>
        <a:lumOff val="50000"/>
      </a:schemeClr>
    </cs:fontRef>
    <cs:defRPr sz="1197"/>
  </cs:valueAxis>
  <cs:wall>
    <cs:lnRef idx="0"/>
    <cs:fillRef idx="0"/>
    <cs:effectRef idx="0"/>
    <cs:fontRef idx="minor">
      <a:schemeClr val="dk1"/>
    </cs:fontRef>
  </cs:wall>
</cs:chartStyle>
</file>

<file path=ppt/charts/style17.xml><?xml version="1.0" encoding="utf-8"?>
<cs:chartStyle xmlns:cs="http://schemas.microsoft.com/office/drawing/2012/chartStyle" xmlns:a="http://schemas.openxmlformats.org/drawingml/2006/main" id="386">
  <cs:axisTitle>
    <cs:lnRef idx="0"/>
    <cs:fillRef idx="0"/>
    <cs:effectRef idx="0"/>
    <cs:fontRef idx="major">
      <a:schemeClr val="dk1">
        <a:lumMod val="50000"/>
        <a:lumOff val="50000"/>
      </a:schemeClr>
    </cs:fontRef>
    <cs:defRPr sz="1197"/>
  </cs:axisTitle>
  <cs:categoryAxis>
    <cs:lnRef idx="0"/>
    <cs:fillRef idx="0"/>
    <cs:effectRef idx="0"/>
    <cs:fontRef idx="major">
      <a:schemeClr val="dk1">
        <a:lumMod val="50000"/>
        <a:lumOff val="50000"/>
      </a:schemeClr>
    </cs:fontRef>
    <cs:defRPr sz="1197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/>
        </a:fgClr>
        <a:bgClr>
          <a:schemeClr val="dk1">
            <a:lumMod val="10000"/>
            <a:lumOff val="90000"/>
          </a:schemeClr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31" kern="1200"/>
    <cs:bodyPr lIns="38100" tIns="19050" rIns="38100" bIns="19050">
      <a:spAutoFit/>
    </cs:bodyPr>
  </cs:dataLabel>
  <cs:dataLabelCallout>
    <cs:lnRef idx="0"/>
    <cs:fillRef idx="0"/>
    <cs:effectRef idx="0"/>
    <cs:fontRef idx="major">
      <a:schemeClr val="dk1">
        <a:lumMod val="50000"/>
        <a:lumOff val="50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9525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508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ajor">
      <a:schemeClr val="dk1">
        <a:lumMod val="50000"/>
        <a:lumOff val="50000"/>
      </a:schemeClr>
    </cs:fontRef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/>
      </a:solidFill>
    </cs:spPr>
  </cs:downBar>
  <cs:dropLine>
    <cs:lnRef idx="0"/>
    <cs:fillRef idx="0"/>
    <cs:effectRef idx="0"/>
    <cs:fontRef idx="minor">
      <a:schemeClr val="dk1"/>
    </cs:fontRef>
  </cs:dropLine>
  <cs:errorBar>
    <cs:lnRef idx="0"/>
    <cs:fillRef idx="0"/>
    <cs:effectRef idx="0"/>
    <cs:fontRef idx="minor">
      <a:schemeClr val="dk1"/>
    </cs:fontRef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  <a:lumOff val="10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</cs:hiLoLine>
  <cs:leaderLine>
    <cs:lnRef idx="0"/>
    <cs:fillRef idx="0"/>
    <cs:effectRef idx="0"/>
    <cs:fontRef idx="minor">
      <a:schemeClr val="dk1"/>
    </cs:fontRef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50000"/>
        </a:schemeClr>
      </a:solidFill>
    </cs:spPr>
    <cs:defRPr sz="1197" kern="1200"/>
    <cs:bodyPr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ajor">
      <a:schemeClr val="dk1">
        <a:lumMod val="50000"/>
        <a:lumOff val="50000"/>
      </a:schemeClr>
    </cs:fontRef>
    <cs:defRPr sz="1197"/>
  </cs:seriesAxis>
  <cs:seriesLine>
    <cs:lnRef idx="0"/>
    <cs:fillRef idx="0"/>
    <cs:effectRef idx="0"/>
    <cs:fontRef idx="minor">
      <a:schemeClr val="dk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spc="0" normalizeH="0" baseline="0"/>
    <cs:bodyPr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ajor">
      <a:schemeClr val="dk1">
        <a:lumMod val="50000"/>
        <a:lumOff val="50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</cs:spPr>
  </cs:upBar>
  <cs:valueAxis>
    <cs:lnRef idx="0"/>
    <cs:fillRef idx="0"/>
    <cs:effectRef idx="0"/>
    <cs:fontRef idx="major">
      <a:schemeClr val="dk1">
        <a:lumMod val="50000"/>
        <a:lumOff val="50000"/>
      </a:schemeClr>
    </cs:fontRef>
    <cs:defRPr sz="1197"/>
  </cs:valueAxis>
  <cs:wall>
    <cs:lnRef idx="0"/>
    <cs:fillRef idx="0"/>
    <cs:effectRef idx="0"/>
    <cs:fontRef idx="minor">
      <a:schemeClr val="dk1"/>
    </cs:fontRef>
  </cs:wall>
</cs:chartStyle>
</file>

<file path=ppt/charts/style18.xml><?xml version="1.0" encoding="utf-8"?>
<cs:chartStyle xmlns:cs="http://schemas.microsoft.com/office/drawing/2012/chartStyle" xmlns:a="http://schemas.openxmlformats.org/drawingml/2006/main" id="386">
  <cs:axisTitle>
    <cs:lnRef idx="0"/>
    <cs:fillRef idx="0"/>
    <cs:effectRef idx="0"/>
    <cs:fontRef idx="major">
      <a:schemeClr val="dk1">
        <a:lumMod val="50000"/>
        <a:lumOff val="50000"/>
      </a:schemeClr>
    </cs:fontRef>
    <cs:defRPr sz="1197"/>
  </cs:axisTitle>
  <cs:categoryAxis>
    <cs:lnRef idx="0"/>
    <cs:fillRef idx="0"/>
    <cs:effectRef idx="0"/>
    <cs:fontRef idx="major">
      <a:schemeClr val="dk1">
        <a:lumMod val="50000"/>
        <a:lumOff val="50000"/>
      </a:schemeClr>
    </cs:fontRef>
    <cs:defRPr sz="1197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/>
        </a:fgClr>
        <a:bgClr>
          <a:schemeClr val="dk1">
            <a:lumMod val="10000"/>
            <a:lumOff val="90000"/>
          </a:schemeClr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31" kern="1200"/>
    <cs:bodyPr lIns="38100" tIns="19050" rIns="38100" bIns="19050">
      <a:spAutoFit/>
    </cs:bodyPr>
  </cs:dataLabel>
  <cs:dataLabelCallout>
    <cs:lnRef idx="0"/>
    <cs:fillRef idx="0"/>
    <cs:effectRef idx="0"/>
    <cs:fontRef idx="major">
      <a:schemeClr val="dk1">
        <a:lumMod val="50000"/>
        <a:lumOff val="50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9525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508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ajor">
      <a:schemeClr val="dk1">
        <a:lumMod val="50000"/>
        <a:lumOff val="50000"/>
      </a:schemeClr>
    </cs:fontRef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/>
      </a:solidFill>
    </cs:spPr>
  </cs:downBar>
  <cs:dropLine>
    <cs:lnRef idx="0"/>
    <cs:fillRef idx="0"/>
    <cs:effectRef idx="0"/>
    <cs:fontRef idx="minor">
      <a:schemeClr val="dk1"/>
    </cs:fontRef>
  </cs:dropLine>
  <cs:errorBar>
    <cs:lnRef idx="0"/>
    <cs:fillRef idx="0"/>
    <cs:effectRef idx="0"/>
    <cs:fontRef idx="minor">
      <a:schemeClr val="dk1"/>
    </cs:fontRef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  <a:lumOff val="10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</cs:hiLoLine>
  <cs:leaderLine>
    <cs:lnRef idx="0"/>
    <cs:fillRef idx="0"/>
    <cs:effectRef idx="0"/>
    <cs:fontRef idx="minor">
      <a:schemeClr val="dk1"/>
    </cs:fontRef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50000"/>
        </a:schemeClr>
      </a:solidFill>
    </cs:spPr>
    <cs:defRPr sz="1197" kern="1200"/>
    <cs:bodyPr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ajor">
      <a:schemeClr val="dk1">
        <a:lumMod val="50000"/>
        <a:lumOff val="50000"/>
      </a:schemeClr>
    </cs:fontRef>
    <cs:defRPr sz="1197"/>
  </cs:seriesAxis>
  <cs:seriesLine>
    <cs:lnRef idx="0"/>
    <cs:fillRef idx="0"/>
    <cs:effectRef idx="0"/>
    <cs:fontRef idx="minor">
      <a:schemeClr val="dk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spc="0" normalizeH="0" baseline="0"/>
    <cs:bodyPr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ajor">
      <a:schemeClr val="dk1">
        <a:lumMod val="50000"/>
        <a:lumOff val="50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</cs:spPr>
  </cs:upBar>
  <cs:valueAxis>
    <cs:lnRef idx="0"/>
    <cs:fillRef idx="0"/>
    <cs:effectRef idx="0"/>
    <cs:fontRef idx="major">
      <a:schemeClr val="dk1">
        <a:lumMod val="50000"/>
        <a:lumOff val="50000"/>
      </a:schemeClr>
    </cs:fontRef>
    <cs:defRPr sz="1197"/>
  </cs:valueAxis>
  <cs:wall>
    <cs:lnRef idx="0"/>
    <cs:fillRef idx="0"/>
    <cs:effectRef idx="0"/>
    <cs:fontRef idx="minor">
      <a:schemeClr val="dk1"/>
    </cs:fontRef>
  </cs:wall>
</cs:chartStyle>
</file>

<file path=ppt/charts/style19.xml><?xml version="1.0" encoding="utf-8"?>
<cs:chartStyle xmlns:cs="http://schemas.microsoft.com/office/drawing/2012/chartStyle" xmlns:a="http://schemas.openxmlformats.org/drawingml/2006/main" id="386">
  <cs:axisTitle>
    <cs:lnRef idx="0"/>
    <cs:fillRef idx="0"/>
    <cs:effectRef idx="0"/>
    <cs:fontRef idx="major">
      <a:schemeClr val="dk1">
        <a:lumMod val="50000"/>
        <a:lumOff val="50000"/>
      </a:schemeClr>
    </cs:fontRef>
    <cs:defRPr sz="1197"/>
  </cs:axisTitle>
  <cs:categoryAxis>
    <cs:lnRef idx="0"/>
    <cs:fillRef idx="0"/>
    <cs:effectRef idx="0"/>
    <cs:fontRef idx="major">
      <a:schemeClr val="dk1">
        <a:lumMod val="50000"/>
        <a:lumOff val="50000"/>
      </a:schemeClr>
    </cs:fontRef>
    <cs:defRPr sz="1197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/>
        </a:fgClr>
        <a:bgClr>
          <a:schemeClr val="dk1">
            <a:lumMod val="10000"/>
            <a:lumOff val="90000"/>
          </a:schemeClr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31" kern="1200"/>
    <cs:bodyPr lIns="38100" tIns="19050" rIns="38100" bIns="19050">
      <a:spAutoFit/>
    </cs:bodyPr>
  </cs:dataLabel>
  <cs:dataLabelCallout>
    <cs:lnRef idx="0"/>
    <cs:fillRef idx="0"/>
    <cs:effectRef idx="0"/>
    <cs:fontRef idx="major">
      <a:schemeClr val="dk1">
        <a:lumMod val="50000"/>
        <a:lumOff val="50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9525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508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ajor">
      <a:schemeClr val="dk1">
        <a:lumMod val="50000"/>
        <a:lumOff val="50000"/>
      </a:schemeClr>
    </cs:fontRef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/>
      </a:solidFill>
    </cs:spPr>
  </cs:downBar>
  <cs:dropLine>
    <cs:lnRef idx="0"/>
    <cs:fillRef idx="0"/>
    <cs:effectRef idx="0"/>
    <cs:fontRef idx="minor">
      <a:schemeClr val="dk1"/>
    </cs:fontRef>
  </cs:dropLine>
  <cs:errorBar>
    <cs:lnRef idx="0"/>
    <cs:fillRef idx="0"/>
    <cs:effectRef idx="0"/>
    <cs:fontRef idx="minor">
      <a:schemeClr val="dk1"/>
    </cs:fontRef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  <a:lumOff val="10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</cs:hiLoLine>
  <cs:leaderLine>
    <cs:lnRef idx="0"/>
    <cs:fillRef idx="0"/>
    <cs:effectRef idx="0"/>
    <cs:fontRef idx="minor">
      <a:schemeClr val="dk1"/>
    </cs:fontRef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50000"/>
        </a:schemeClr>
      </a:solidFill>
    </cs:spPr>
    <cs:defRPr sz="1197" kern="1200"/>
    <cs:bodyPr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ajor">
      <a:schemeClr val="dk1">
        <a:lumMod val="50000"/>
        <a:lumOff val="50000"/>
      </a:schemeClr>
    </cs:fontRef>
    <cs:defRPr sz="1197"/>
  </cs:seriesAxis>
  <cs:seriesLine>
    <cs:lnRef idx="0"/>
    <cs:fillRef idx="0"/>
    <cs:effectRef idx="0"/>
    <cs:fontRef idx="minor">
      <a:schemeClr val="dk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spc="0" normalizeH="0" baseline="0"/>
    <cs:bodyPr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ajor">
      <a:schemeClr val="dk1">
        <a:lumMod val="50000"/>
        <a:lumOff val="50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</cs:spPr>
  </cs:upBar>
  <cs:valueAxis>
    <cs:lnRef idx="0"/>
    <cs:fillRef idx="0"/>
    <cs:effectRef idx="0"/>
    <cs:fontRef idx="major">
      <a:schemeClr val="dk1">
        <a:lumMod val="50000"/>
        <a:lumOff val="50000"/>
      </a:schemeClr>
    </cs:fontRef>
    <cs:defRPr sz="1197"/>
  </cs:valueAxis>
  <cs:wall>
    <cs:lnRef idx="0"/>
    <cs:fillRef idx="0"/>
    <cs:effectRef idx="0"/>
    <cs:fontRef idx="minor">
      <a:schemeClr val="dk1"/>
    </cs:fontRef>
  </cs:wall>
</cs:chartStyle>
</file>

<file path=ppt/charts/style20.xml><?xml version="1.0" encoding="utf-8"?>
<cs:chartStyle xmlns:cs="http://schemas.microsoft.com/office/drawing/2012/chartStyle" xmlns:a="http://schemas.openxmlformats.org/drawingml/2006/main" id="386">
  <cs:axisTitle>
    <cs:lnRef idx="0"/>
    <cs:fillRef idx="0"/>
    <cs:effectRef idx="0"/>
    <cs:fontRef idx="major">
      <a:schemeClr val="dk1">
        <a:lumMod val="50000"/>
        <a:lumOff val="50000"/>
      </a:schemeClr>
    </cs:fontRef>
    <cs:defRPr sz="1197"/>
  </cs:axisTitle>
  <cs:categoryAxis>
    <cs:lnRef idx="0"/>
    <cs:fillRef idx="0"/>
    <cs:effectRef idx="0"/>
    <cs:fontRef idx="major">
      <a:schemeClr val="dk1">
        <a:lumMod val="50000"/>
        <a:lumOff val="50000"/>
      </a:schemeClr>
    </cs:fontRef>
    <cs:defRPr sz="1197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/>
        </a:fgClr>
        <a:bgClr>
          <a:schemeClr val="dk1">
            <a:lumMod val="10000"/>
            <a:lumOff val="90000"/>
          </a:schemeClr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31" kern="1200"/>
    <cs:bodyPr lIns="38100" tIns="19050" rIns="38100" bIns="19050">
      <a:spAutoFit/>
    </cs:bodyPr>
  </cs:dataLabel>
  <cs:dataLabelCallout>
    <cs:lnRef idx="0"/>
    <cs:fillRef idx="0"/>
    <cs:effectRef idx="0"/>
    <cs:fontRef idx="major">
      <a:schemeClr val="dk1">
        <a:lumMod val="50000"/>
        <a:lumOff val="50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9525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508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ajor">
      <a:schemeClr val="dk1">
        <a:lumMod val="50000"/>
        <a:lumOff val="50000"/>
      </a:schemeClr>
    </cs:fontRef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/>
      </a:solidFill>
    </cs:spPr>
  </cs:downBar>
  <cs:dropLine>
    <cs:lnRef idx="0"/>
    <cs:fillRef idx="0"/>
    <cs:effectRef idx="0"/>
    <cs:fontRef idx="minor">
      <a:schemeClr val="dk1"/>
    </cs:fontRef>
  </cs:dropLine>
  <cs:errorBar>
    <cs:lnRef idx="0"/>
    <cs:fillRef idx="0"/>
    <cs:effectRef idx="0"/>
    <cs:fontRef idx="minor">
      <a:schemeClr val="dk1"/>
    </cs:fontRef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  <a:lumOff val="10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</cs:hiLoLine>
  <cs:leaderLine>
    <cs:lnRef idx="0"/>
    <cs:fillRef idx="0"/>
    <cs:effectRef idx="0"/>
    <cs:fontRef idx="minor">
      <a:schemeClr val="dk1"/>
    </cs:fontRef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50000"/>
        </a:schemeClr>
      </a:solidFill>
    </cs:spPr>
    <cs:defRPr sz="1197" kern="1200"/>
    <cs:bodyPr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ajor">
      <a:schemeClr val="dk1">
        <a:lumMod val="50000"/>
        <a:lumOff val="50000"/>
      </a:schemeClr>
    </cs:fontRef>
    <cs:defRPr sz="1197"/>
  </cs:seriesAxis>
  <cs:seriesLine>
    <cs:lnRef idx="0"/>
    <cs:fillRef idx="0"/>
    <cs:effectRef idx="0"/>
    <cs:fontRef idx="minor">
      <a:schemeClr val="dk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spc="0" normalizeH="0" baseline="0"/>
    <cs:bodyPr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ajor">
      <a:schemeClr val="dk1">
        <a:lumMod val="50000"/>
        <a:lumOff val="50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</cs:spPr>
  </cs:upBar>
  <cs:valueAxis>
    <cs:lnRef idx="0"/>
    <cs:fillRef idx="0"/>
    <cs:effectRef idx="0"/>
    <cs:fontRef idx="major">
      <a:schemeClr val="dk1">
        <a:lumMod val="50000"/>
        <a:lumOff val="50000"/>
      </a:schemeClr>
    </cs:fontRef>
    <cs:defRPr sz="1197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60BF3-6FEF-4314-B320-8A73CB2C9788}" type="datetimeFigureOut">
              <a:rPr lang="en-US" smtClean="0"/>
              <a:t>4/3/2017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70CC8-7120-4BD0-89F4-1D2F3C31E2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1153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60BF3-6FEF-4314-B320-8A73CB2C9788}" type="datetimeFigureOut">
              <a:rPr lang="en-US" smtClean="0"/>
              <a:t>4/3/2017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70CC8-7120-4BD0-89F4-1D2F3C31E2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0649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60BF3-6FEF-4314-B320-8A73CB2C9788}" type="datetimeFigureOut">
              <a:rPr lang="en-US" smtClean="0"/>
              <a:t>4/3/2017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70CC8-7120-4BD0-89F4-1D2F3C31E2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2139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60BF3-6FEF-4314-B320-8A73CB2C9788}" type="datetimeFigureOut">
              <a:rPr lang="en-US" smtClean="0"/>
              <a:t>4/3/2017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70CC8-7120-4BD0-89F4-1D2F3C31E2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9272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60BF3-6FEF-4314-B320-8A73CB2C9788}" type="datetimeFigureOut">
              <a:rPr lang="en-US" smtClean="0"/>
              <a:t>4/3/2017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70CC8-7120-4BD0-89F4-1D2F3C31E2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078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60BF3-6FEF-4314-B320-8A73CB2C9788}" type="datetimeFigureOut">
              <a:rPr lang="en-US" smtClean="0"/>
              <a:t>4/3/2017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70CC8-7120-4BD0-89F4-1D2F3C31E2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041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60BF3-6FEF-4314-B320-8A73CB2C9788}" type="datetimeFigureOut">
              <a:rPr lang="en-US" smtClean="0"/>
              <a:t>4/3/2017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70CC8-7120-4BD0-89F4-1D2F3C31E2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7252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60BF3-6FEF-4314-B320-8A73CB2C9788}" type="datetimeFigureOut">
              <a:rPr lang="en-US" smtClean="0"/>
              <a:t>4/3/2017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70CC8-7120-4BD0-89F4-1D2F3C31E2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7519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60BF3-6FEF-4314-B320-8A73CB2C9788}" type="datetimeFigureOut">
              <a:rPr lang="en-US" smtClean="0"/>
              <a:t>4/3/2017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70CC8-7120-4BD0-89F4-1D2F3C31E2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4868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60BF3-6FEF-4314-B320-8A73CB2C9788}" type="datetimeFigureOut">
              <a:rPr lang="en-US" smtClean="0"/>
              <a:t>4/3/2017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70CC8-7120-4BD0-89F4-1D2F3C31E2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814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60BF3-6FEF-4314-B320-8A73CB2C9788}" type="datetimeFigureOut">
              <a:rPr lang="en-US" smtClean="0"/>
              <a:t>4/3/2017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70CC8-7120-4BD0-89F4-1D2F3C31E2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6200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A60BF3-6FEF-4314-B320-8A73CB2C9788}" type="datetimeFigureOut">
              <a:rPr lang="en-US" smtClean="0"/>
              <a:t>4/3/2017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F70CC8-7120-4BD0-89F4-1D2F3C31E2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821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microsoft.com/office/2014/relationships/chartEx" Target="../charts/chartEx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microsoft.com/office/2014/relationships/chartEx" Target="../charts/chartEx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microsoft.com/office/2014/relationships/chartEx" Target="../charts/chartEx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microsoft.com/office/2014/relationships/chartEx" Target="../charts/chartEx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microsoft.com/office/2014/relationships/chartEx" Target="../charts/chartEx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microsoft.com/office/2014/relationships/chartEx" Target="../charts/chartEx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microsoft.com/office/2014/relationships/chartEx" Target="../charts/chartEx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microsoft.com/office/2014/relationships/chartEx" Target="../charts/chartEx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microsoft.com/office/2014/relationships/chartEx" Target="../charts/chartEx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microsoft.com/office/2014/relationships/chartEx" Target="../charts/chartEx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microsoft.com/office/2014/relationships/chartEx" Target="../charts/chartEx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microsoft.com/office/2014/relationships/chartEx" Target="../charts/chartEx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microsoft.com/office/2014/relationships/chartEx" Target="../charts/chartEx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microsoft.com/office/2014/relationships/chartEx" Target="../charts/chartEx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microsoft.com/office/2014/relationships/chartEx" Target="../charts/chartEx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microsoft.com/office/2014/relationships/chartEx" Target="../charts/chartEx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microsoft.com/office/2014/relationships/chartEx" Target="../charts/chartEx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microsoft.com/office/2014/relationships/chartEx" Target="../charts/chartEx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microsoft.com/office/2014/relationships/chartEx" Target="../charts/chartEx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microsoft.com/office/2014/relationships/chartEx" Target="../charts/chartEx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32165" y="395741"/>
            <a:ext cx="9144000" cy="2387600"/>
          </a:xfrm>
        </p:spPr>
        <p:txBody>
          <a:bodyPr/>
          <a:lstStyle/>
          <a:p>
            <a:r>
              <a:rPr lang="en-US" dirty="0" smtClean="0"/>
              <a:t>EPA Graphics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671" y="2728460"/>
            <a:ext cx="9144000" cy="1655762"/>
          </a:xfrm>
        </p:spPr>
        <p:txBody>
          <a:bodyPr/>
          <a:lstStyle/>
          <a:p>
            <a:r>
              <a:rPr lang="en-US" dirty="0" smtClean="0"/>
              <a:t>AFMRD EPA TASK FORCE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3825" y="3446418"/>
            <a:ext cx="3322320" cy="2545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666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79154"/>
          </a:xfrm>
        </p:spPr>
        <p:txBody>
          <a:bodyPr>
            <a:normAutofit/>
          </a:bodyPr>
          <a:lstStyle/>
          <a:p>
            <a:r>
              <a:rPr lang="en-US" sz="2000" dirty="0" smtClean="0"/>
              <a:t>Provide a usual source of comprehensive, longitudinal medical care for people of all ages. </a:t>
            </a:r>
            <a:endParaRPr lang="en-US" sz="2000" dirty="0"/>
          </a:p>
        </p:txBody>
      </p:sp>
      <mc:AlternateContent xmlns:mc="http://schemas.openxmlformats.org/markup-compatibility/2006">
        <mc:Choice xmlns="" xmlns:cx1="http://schemas.microsoft.com/office/drawing/2015/9/8/chartex" Requires="cx1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645966194"/>
                  </p:ext>
                </p:extLst>
              </p:nvPr>
            </p:nvGraphicFramePr>
            <p:xfrm>
              <a:off x="838200" y="744280"/>
              <a:ext cx="10515600" cy="5911701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>
          <p:pic>
            <p:nvPicPr>
              <p:cNvPr id="6" name="Content Placeholder 5"/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38200" y="744280"/>
                <a:ext cx="10515600" cy="5911701"/>
              </a:xfrm>
              <a:prstGeom prst="rect">
                <a:avLst/>
              </a:prstGeom>
            </p:spPr>
          </p:pic>
        </mc:Fallback>
      </mc:AlternateContent>
      <p:sp>
        <p:nvSpPr>
          <p:cNvPr id="4" name="Rectangle 3"/>
          <p:cNvSpPr/>
          <p:nvPr/>
        </p:nvSpPr>
        <p:spPr>
          <a:xfrm>
            <a:off x="4892470" y="3238465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1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42209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79154"/>
          </a:xfrm>
        </p:spPr>
        <p:txBody>
          <a:bodyPr>
            <a:normAutofit/>
          </a:bodyPr>
          <a:lstStyle/>
          <a:p>
            <a:r>
              <a:rPr lang="en-US" sz="2000" dirty="0" smtClean="0"/>
              <a:t>Care for patients and families in multiple settings.  </a:t>
            </a:r>
            <a:endParaRPr lang="en-US" sz="2000" dirty="0"/>
          </a:p>
        </p:txBody>
      </p:sp>
      <mc:AlternateContent xmlns:mc="http://schemas.openxmlformats.org/markup-compatibility/2006">
        <mc:Choice xmlns="" xmlns:cx1="http://schemas.microsoft.com/office/drawing/2015/9/8/chartex" Requires="cx1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897066650"/>
                  </p:ext>
                </p:extLst>
              </p:nvPr>
            </p:nvGraphicFramePr>
            <p:xfrm>
              <a:off x="838200" y="744280"/>
              <a:ext cx="10515600" cy="5911701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>
          <p:pic>
            <p:nvPicPr>
              <p:cNvPr id="6" name="Content Placeholder 5"/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38200" y="744280"/>
                <a:ext cx="10515600" cy="5911701"/>
              </a:xfrm>
              <a:prstGeom prst="rect">
                <a:avLst/>
              </a:prstGeom>
            </p:spPr>
          </p:pic>
        </mc:Fallback>
      </mc:AlternateContent>
      <p:sp>
        <p:nvSpPr>
          <p:cNvPr id="3" name="Rectangle 2"/>
          <p:cNvSpPr/>
          <p:nvPr/>
        </p:nvSpPr>
        <p:spPr>
          <a:xfrm>
            <a:off x="4913734" y="3238465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2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51302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79154"/>
          </a:xfrm>
        </p:spPr>
        <p:txBody>
          <a:bodyPr>
            <a:normAutofit/>
          </a:bodyPr>
          <a:lstStyle/>
          <a:p>
            <a:r>
              <a:rPr lang="en-US" sz="2000" dirty="0" smtClean="0"/>
              <a:t>Provide first-contact access to care for health issues and medical problems.  </a:t>
            </a:r>
            <a:endParaRPr lang="en-US" sz="2000" dirty="0"/>
          </a:p>
        </p:txBody>
      </p:sp>
      <mc:AlternateContent xmlns:mc="http://schemas.openxmlformats.org/markup-compatibility/2006">
        <mc:Choice xmlns="" xmlns:cx1="http://schemas.microsoft.com/office/drawing/2015/9/8/chartex" Requires="cx1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665014904"/>
                  </p:ext>
                </p:extLst>
              </p:nvPr>
            </p:nvGraphicFramePr>
            <p:xfrm>
              <a:off x="838200" y="744280"/>
              <a:ext cx="10515600" cy="5911701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>
          <p:pic>
            <p:nvPicPr>
              <p:cNvPr id="6" name="Content Placeholder 5"/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38200" y="744280"/>
                <a:ext cx="10515600" cy="5911701"/>
              </a:xfrm>
              <a:prstGeom prst="rect">
                <a:avLst/>
              </a:prstGeom>
            </p:spPr>
          </p:pic>
        </mc:Fallback>
      </mc:AlternateContent>
      <p:sp>
        <p:nvSpPr>
          <p:cNvPr id="3" name="Rectangle 2"/>
          <p:cNvSpPr/>
          <p:nvPr/>
        </p:nvSpPr>
        <p:spPr>
          <a:xfrm>
            <a:off x="4913733" y="3238465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3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5424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79154"/>
          </a:xfrm>
        </p:spPr>
        <p:txBody>
          <a:bodyPr>
            <a:normAutofit fontScale="90000"/>
          </a:bodyPr>
          <a:lstStyle/>
          <a:p>
            <a:r>
              <a:rPr lang="en-US" sz="2200" dirty="0" smtClean="0"/>
              <a:t>Provide </a:t>
            </a:r>
            <a:r>
              <a:rPr lang="en-US" sz="2200" dirty="0"/>
              <a:t>preventive care that improves wellness, modifies risk factors for illness and injury, and detects illness in early, treatable stages.</a:t>
            </a:r>
            <a:r>
              <a:rPr lang="en-US" sz="1800" dirty="0"/>
              <a:t/>
            </a:r>
            <a:br>
              <a:rPr lang="en-US" sz="1800" dirty="0"/>
            </a:br>
            <a:endParaRPr lang="en-US" sz="1800" dirty="0"/>
          </a:p>
        </p:txBody>
      </p:sp>
      <mc:AlternateContent xmlns:mc="http://schemas.openxmlformats.org/markup-compatibility/2006">
        <mc:Choice xmlns="" xmlns:cx1="http://schemas.microsoft.com/office/drawing/2015/9/8/chartex" Requires="cx1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799233499"/>
                  </p:ext>
                </p:extLst>
              </p:nvPr>
            </p:nvGraphicFramePr>
            <p:xfrm>
              <a:off x="838200" y="744280"/>
              <a:ext cx="10515600" cy="5911701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>
          <p:pic>
            <p:nvPicPr>
              <p:cNvPr id="6" name="Content Placeholder 5"/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38200" y="744280"/>
                <a:ext cx="10515600" cy="5911701"/>
              </a:xfrm>
              <a:prstGeom prst="rect">
                <a:avLst/>
              </a:prstGeom>
            </p:spPr>
          </p:pic>
        </mc:Fallback>
      </mc:AlternateContent>
      <p:sp>
        <p:nvSpPr>
          <p:cNvPr id="3" name="Rectangle 2"/>
          <p:cNvSpPr/>
          <p:nvPr/>
        </p:nvSpPr>
        <p:spPr>
          <a:xfrm>
            <a:off x="4892473" y="3238465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4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06510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79154"/>
          </a:xfrm>
        </p:spPr>
        <p:txBody>
          <a:bodyPr>
            <a:normAutofit/>
          </a:bodyPr>
          <a:lstStyle/>
          <a:p>
            <a:r>
              <a:rPr lang="en-US" sz="2000" dirty="0"/>
              <a:t>Provide care that speeds recovery from illness and improves function</a:t>
            </a:r>
            <a:r>
              <a:rPr lang="en-US" sz="2000" dirty="0" smtClean="0"/>
              <a:t>.</a:t>
            </a:r>
            <a:endParaRPr lang="en-US" sz="2000" dirty="0"/>
          </a:p>
        </p:txBody>
      </p:sp>
      <mc:AlternateContent xmlns:mc="http://schemas.openxmlformats.org/markup-compatibility/2006">
        <mc:Choice xmlns="" xmlns:cx1="http://schemas.microsoft.com/office/drawing/2015/9/8/chartex" Requires="cx1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663715570"/>
                  </p:ext>
                </p:extLst>
              </p:nvPr>
            </p:nvGraphicFramePr>
            <p:xfrm>
              <a:off x="838200" y="744280"/>
              <a:ext cx="10515600" cy="5911701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>
          <p:pic>
            <p:nvPicPr>
              <p:cNvPr id="6" name="Content Placeholder 5"/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38200" y="744280"/>
                <a:ext cx="10515600" cy="5911701"/>
              </a:xfrm>
              <a:prstGeom prst="rect">
                <a:avLst/>
              </a:prstGeom>
            </p:spPr>
          </p:pic>
        </mc:Fallback>
      </mc:AlternateContent>
      <p:sp>
        <p:nvSpPr>
          <p:cNvPr id="3" name="Rectangle 2"/>
          <p:cNvSpPr/>
          <p:nvPr/>
        </p:nvSpPr>
        <p:spPr>
          <a:xfrm>
            <a:off x="4913738" y="3238465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5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39702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79154"/>
          </a:xfrm>
        </p:spPr>
        <p:txBody>
          <a:bodyPr>
            <a:normAutofit/>
          </a:bodyPr>
          <a:lstStyle/>
          <a:p>
            <a:r>
              <a:rPr lang="en-US" sz="2000" dirty="0"/>
              <a:t>Evaluate and manage undifferentiated symptoms and complex conditions.</a:t>
            </a:r>
          </a:p>
        </p:txBody>
      </p:sp>
      <mc:AlternateContent xmlns:mc="http://schemas.openxmlformats.org/markup-compatibility/2006">
        <mc:Choice xmlns="" xmlns:cx1="http://schemas.microsoft.com/office/drawing/2015/9/8/chartex" Requires="cx1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98518722"/>
                  </p:ext>
                </p:extLst>
              </p:nvPr>
            </p:nvGraphicFramePr>
            <p:xfrm>
              <a:off x="838200" y="744280"/>
              <a:ext cx="10515600" cy="5911701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>
          <p:pic>
            <p:nvPicPr>
              <p:cNvPr id="6" name="Content Placeholder 5"/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38200" y="744280"/>
                <a:ext cx="10515600" cy="5911701"/>
              </a:xfrm>
              <a:prstGeom prst="rect">
                <a:avLst/>
              </a:prstGeom>
            </p:spPr>
          </p:pic>
        </mc:Fallback>
      </mc:AlternateContent>
      <p:sp>
        <p:nvSpPr>
          <p:cNvPr id="3" name="Rectangle 2"/>
          <p:cNvSpPr/>
          <p:nvPr/>
        </p:nvSpPr>
        <p:spPr>
          <a:xfrm>
            <a:off x="4903106" y="3238465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6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56090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365126"/>
            <a:ext cx="10515600" cy="379154"/>
          </a:xfrm>
        </p:spPr>
        <p:txBody>
          <a:bodyPr>
            <a:normAutofit fontScale="90000"/>
          </a:bodyPr>
          <a:lstStyle/>
          <a:p>
            <a:r>
              <a:rPr lang="en-US" sz="2200" dirty="0"/>
              <a:t>Diagnose and manage chronic medical conditions and multiple co-morbidities</a:t>
            </a:r>
            <a:r>
              <a:rPr lang="en-US" sz="2200" dirty="0" smtClean="0"/>
              <a:t>.</a:t>
            </a:r>
            <a:endParaRPr lang="en-US" dirty="0"/>
          </a:p>
        </p:txBody>
      </p:sp>
      <mc:AlternateContent xmlns:mc="http://schemas.openxmlformats.org/markup-compatibility/2006">
        <mc:Choice xmlns="" xmlns:cx1="http://schemas.microsoft.com/office/drawing/2015/9/8/chartex" Requires="cx1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877175331"/>
                  </p:ext>
                </p:extLst>
              </p:nvPr>
            </p:nvGraphicFramePr>
            <p:xfrm>
              <a:off x="838200" y="744280"/>
              <a:ext cx="10515600" cy="5911701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>
          <p:pic>
            <p:nvPicPr>
              <p:cNvPr id="6" name="Content Placeholder 5"/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38200" y="744280"/>
                <a:ext cx="10515600" cy="5911701"/>
              </a:xfrm>
              <a:prstGeom prst="rect">
                <a:avLst/>
              </a:prstGeom>
            </p:spPr>
          </p:pic>
        </mc:Fallback>
      </mc:AlternateContent>
      <p:sp>
        <p:nvSpPr>
          <p:cNvPr id="3" name="Rectangle 2"/>
          <p:cNvSpPr/>
          <p:nvPr/>
        </p:nvSpPr>
        <p:spPr>
          <a:xfrm>
            <a:off x="4892473" y="3238465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7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71031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79154"/>
          </a:xfrm>
        </p:spPr>
        <p:txBody>
          <a:bodyPr>
            <a:normAutofit fontScale="90000"/>
          </a:bodyPr>
          <a:lstStyle/>
          <a:p>
            <a:r>
              <a:rPr lang="en-US" sz="2200" dirty="0" smtClean="0"/>
              <a:t>Diagnose </a:t>
            </a:r>
            <a:r>
              <a:rPr lang="en-US" sz="2200" dirty="0"/>
              <a:t>and manage mental health conditions</a:t>
            </a:r>
            <a:r>
              <a:rPr lang="en-US" sz="2200" dirty="0" smtClean="0"/>
              <a:t>.</a:t>
            </a:r>
            <a:endParaRPr lang="en-US" sz="2200" dirty="0"/>
          </a:p>
        </p:txBody>
      </p:sp>
      <mc:AlternateContent xmlns:mc="http://schemas.openxmlformats.org/markup-compatibility/2006">
        <mc:Choice xmlns="" xmlns:cx1="http://schemas.microsoft.com/office/drawing/2015/9/8/chartex" Requires="cx1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780997503"/>
                  </p:ext>
                </p:extLst>
              </p:nvPr>
            </p:nvGraphicFramePr>
            <p:xfrm>
              <a:off x="838200" y="744280"/>
              <a:ext cx="10515600" cy="5911701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>
          <p:pic>
            <p:nvPicPr>
              <p:cNvPr id="6" name="Content Placeholder 5"/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38200" y="744280"/>
                <a:ext cx="10515600" cy="5911701"/>
              </a:xfrm>
              <a:prstGeom prst="rect">
                <a:avLst/>
              </a:prstGeom>
            </p:spPr>
          </p:pic>
        </mc:Fallback>
      </mc:AlternateContent>
      <p:sp>
        <p:nvSpPr>
          <p:cNvPr id="3" name="Rectangle 2"/>
          <p:cNvSpPr/>
          <p:nvPr/>
        </p:nvSpPr>
        <p:spPr>
          <a:xfrm>
            <a:off x="4892473" y="3238465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8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43353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79154"/>
          </a:xfrm>
        </p:spPr>
        <p:txBody>
          <a:bodyPr>
            <a:normAutofit/>
          </a:bodyPr>
          <a:lstStyle/>
          <a:p>
            <a:r>
              <a:rPr lang="en-US" sz="2000" dirty="0"/>
              <a:t>Diagnose and manage acute illness and injury.</a:t>
            </a:r>
          </a:p>
        </p:txBody>
      </p:sp>
      <mc:AlternateContent xmlns:mc="http://schemas.openxmlformats.org/markup-compatibility/2006">
        <mc:Choice xmlns="" xmlns:cx1="http://schemas.microsoft.com/office/drawing/2015/9/8/chartex" Requires="cx1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394411135"/>
                  </p:ext>
                </p:extLst>
              </p:nvPr>
            </p:nvGraphicFramePr>
            <p:xfrm>
              <a:off x="838200" y="744280"/>
              <a:ext cx="10515600" cy="5911701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>
          <p:pic>
            <p:nvPicPr>
              <p:cNvPr id="6" name="Content Placeholder 5"/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38200" y="744280"/>
                <a:ext cx="10515600" cy="5911701"/>
              </a:xfrm>
              <a:prstGeom prst="rect">
                <a:avLst/>
              </a:prstGeom>
            </p:spPr>
          </p:pic>
        </mc:Fallback>
      </mc:AlternateContent>
      <p:sp>
        <p:nvSpPr>
          <p:cNvPr id="3" name="Rectangle 2"/>
          <p:cNvSpPr/>
          <p:nvPr/>
        </p:nvSpPr>
        <p:spPr>
          <a:xfrm>
            <a:off x="4892473" y="3238465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9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12973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79154"/>
          </a:xfrm>
        </p:spPr>
        <p:txBody>
          <a:bodyPr>
            <a:normAutofit/>
          </a:bodyPr>
          <a:lstStyle/>
          <a:p>
            <a:r>
              <a:rPr lang="en-US" sz="2000" dirty="0"/>
              <a:t>Perform common procedures in the outpatient or inpatient setting.</a:t>
            </a:r>
          </a:p>
        </p:txBody>
      </p:sp>
      <mc:AlternateContent xmlns:mc="http://schemas.openxmlformats.org/markup-compatibility/2006">
        <mc:Choice xmlns="" xmlns:cx1="http://schemas.microsoft.com/office/drawing/2015/9/8/chartex" Requires="cx1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70686772"/>
                  </p:ext>
                </p:extLst>
              </p:nvPr>
            </p:nvGraphicFramePr>
            <p:xfrm>
              <a:off x="838200" y="744280"/>
              <a:ext cx="10515600" cy="5911701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>
          <p:pic>
            <p:nvPicPr>
              <p:cNvPr id="6" name="Content Placeholder 5"/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38200" y="744280"/>
                <a:ext cx="10515600" cy="5911701"/>
              </a:xfrm>
              <a:prstGeom prst="rect">
                <a:avLst/>
              </a:prstGeom>
            </p:spPr>
          </p:pic>
        </mc:Fallback>
      </mc:AlternateContent>
      <p:sp>
        <p:nvSpPr>
          <p:cNvPr id="3" name="Rectangle 2"/>
          <p:cNvSpPr/>
          <p:nvPr/>
        </p:nvSpPr>
        <p:spPr>
          <a:xfrm>
            <a:off x="4703920" y="3238465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10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83649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79154"/>
          </a:xfrm>
        </p:spPr>
        <p:txBody>
          <a:bodyPr>
            <a:normAutofit/>
          </a:bodyPr>
          <a:lstStyle/>
          <a:p>
            <a:r>
              <a:rPr lang="en-US" sz="2000"/>
              <a:t>Manage prenatal, labor, delivery and post-partum care.</a:t>
            </a:r>
            <a:endParaRPr lang="en-US" sz="2000" dirty="0"/>
          </a:p>
        </p:txBody>
      </p:sp>
      <mc:AlternateContent xmlns:mc="http://schemas.openxmlformats.org/markup-compatibility/2006">
        <mc:Choice xmlns="" xmlns:cx1="http://schemas.microsoft.com/office/drawing/2015/9/8/chartex" Requires="cx1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539124207"/>
                  </p:ext>
                </p:extLst>
              </p:nvPr>
            </p:nvGraphicFramePr>
            <p:xfrm>
              <a:off x="838200" y="744280"/>
              <a:ext cx="10515600" cy="5911701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>
          <p:pic>
            <p:nvPicPr>
              <p:cNvPr id="6" name="Content Placeholder 5"/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38200" y="744280"/>
                <a:ext cx="10515600" cy="5911701"/>
              </a:xfrm>
              <a:prstGeom prst="rect">
                <a:avLst/>
              </a:prstGeom>
            </p:spPr>
          </p:pic>
        </mc:Fallback>
      </mc:AlternateContent>
      <p:sp>
        <p:nvSpPr>
          <p:cNvPr id="3" name="Rectangle 2"/>
          <p:cNvSpPr/>
          <p:nvPr/>
        </p:nvSpPr>
        <p:spPr>
          <a:xfrm>
            <a:off x="4715350" y="3238465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11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45297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79154"/>
          </a:xfrm>
        </p:spPr>
        <p:txBody>
          <a:bodyPr>
            <a:normAutofit/>
          </a:bodyPr>
          <a:lstStyle/>
          <a:p>
            <a:r>
              <a:rPr lang="en-US" sz="2000" dirty="0"/>
              <a:t>Manage end-of-life and palliative care. </a:t>
            </a:r>
          </a:p>
        </p:txBody>
      </p:sp>
      <mc:AlternateContent xmlns:mc="http://schemas.openxmlformats.org/markup-compatibility/2006">
        <mc:Choice xmlns="" xmlns:cx1="http://schemas.microsoft.com/office/drawing/2015/9/8/chartex" Requires="cx1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108534187"/>
                  </p:ext>
                </p:extLst>
              </p:nvPr>
            </p:nvGraphicFramePr>
            <p:xfrm>
              <a:off x="838200" y="744280"/>
              <a:ext cx="10515600" cy="5911701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>
          <p:pic>
            <p:nvPicPr>
              <p:cNvPr id="6" name="Content Placeholder 5"/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38200" y="744280"/>
                <a:ext cx="10515600" cy="5911701"/>
              </a:xfrm>
              <a:prstGeom prst="rect">
                <a:avLst/>
              </a:prstGeom>
            </p:spPr>
          </p:pic>
        </mc:Fallback>
      </mc:AlternateContent>
      <p:sp>
        <p:nvSpPr>
          <p:cNvPr id="3" name="Rectangle 2"/>
          <p:cNvSpPr/>
          <p:nvPr/>
        </p:nvSpPr>
        <p:spPr>
          <a:xfrm>
            <a:off x="4715350" y="3238465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12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57834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79154"/>
          </a:xfrm>
        </p:spPr>
        <p:txBody>
          <a:bodyPr>
            <a:normAutofit/>
          </a:bodyPr>
          <a:lstStyle/>
          <a:p>
            <a:r>
              <a:rPr lang="en-US" sz="2000" dirty="0"/>
              <a:t>Manage inpatient care, discharge planning, transitions of care. </a:t>
            </a:r>
          </a:p>
        </p:txBody>
      </p:sp>
      <mc:AlternateContent xmlns:mc="http://schemas.openxmlformats.org/markup-compatibility/2006">
        <mc:Choice xmlns="" xmlns:cx1="http://schemas.microsoft.com/office/drawing/2015/9/8/chartex" Requires="cx1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942386885"/>
                  </p:ext>
                </p:extLst>
              </p:nvPr>
            </p:nvGraphicFramePr>
            <p:xfrm>
              <a:off x="838200" y="744280"/>
              <a:ext cx="10515600" cy="5911701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>
          <p:pic>
            <p:nvPicPr>
              <p:cNvPr id="6" name="Content Placeholder 5"/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38200" y="744280"/>
                <a:ext cx="10515600" cy="5911701"/>
              </a:xfrm>
              <a:prstGeom prst="rect">
                <a:avLst/>
              </a:prstGeom>
            </p:spPr>
          </p:pic>
        </mc:Fallback>
      </mc:AlternateContent>
      <p:sp>
        <p:nvSpPr>
          <p:cNvPr id="3" name="Rectangle 2"/>
          <p:cNvSpPr/>
          <p:nvPr/>
        </p:nvSpPr>
        <p:spPr>
          <a:xfrm>
            <a:off x="4703920" y="3238465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13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43931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79154"/>
          </a:xfrm>
        </p:spPr>
        <p:txBody>
          <a:bodyPr>
            <a:normAutofit fontScale="90000"/>
          </a:bodyPr>
          <a:lstStyle/>
          <a:p>
            <a:r>
              <a:rPr lang="en-US" sz="2200" dirty="0"/>
              <a:t>Manage care for patients with medical emergencies</a:t>
            </a:r>
            <a:r>
              <a:rPr lang="en-US" sz="2200" dirty="0" smtClean="0"/>
              <a:t>. </a:t>
            </a:r>
            <a:endParaRPr lang="en-US" sz="2200" dirty="0"/>
          </a:p>
        </p:txBody>
      </p:sp>
      <mc:AlternateContent xmlns:mc="http://schemas.openxmlformats.org/markup-compatibility/2006">
        <mc:Choice xmlns="" xmlns:cx1="http://schemas.microsoft.com/office/drawing/2015/9/8/chartex" Requires="cx1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471557099"/>
                  </p:ext>
                </p:extLst>
              </p:nvPr>
            </p:nvGraphicFramePr>
            <p:xfrm>
              <a:off x="838200" y="744280"/>
              <a:ext cx="10515600" cy="5911701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>
          <p:pic>
            <p:nvPicPr>
              <p:cNvPr id="6" name="Content Placeholder 5"/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38200" y="744280"/>
                <a:ext cx="10515600" cy="5911701"/>
              </a:xfrm>
              <a:prstGeom prst="rect">
                <a:avLst/>
              </a:prstGeom>
            </p:spPr>
          </p:pic>
        </mc:Fallback>
      </mc:AlternateContent>
      <p:sp>
        <p:nvSpPr>
          <p:cNvPr id="3" name="Rectangle 2"/>
          <p:cNvSpPr/>
          <p:nvPr/>
        </p:nvSpPr>
        <p:spPr>
          <a:xfrm>
            <a:off x="4716945" y="3238465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14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39339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79154"/>
          </a:xfrm>
        </p:spPr>
        <p:txBody>
          <a:bodyPr>
            <a:normAutofit fontScale="90000"/>
          </a:bodyPr>
          <a:lstStyle/>
          <a:p>
            <a:r>
              <a:rPr lang="en-US" sz="2200" dirty="0" smtClean="0"/>
              <a:t>Develop </a:t>
            </a:r>
            <a:r>
              <a:rPr lang="en-US" sz="2200" dirty="0"/>
              <a:t>trusting relationships and sustained partnerships with patients, families and communities.</a:t>
            </a:r>
          </a:p>
        </p:txBody>
      </p:sp>
      <mc:AlternateContent xmlns:mc="http://schemas.openxmlformats.org/markup-compatibility/2006">
        <mc:Choice xmlns="" xmlns:cx1="http://schemas.microsoft.com/office/drawing/2015/9/8/chartex" Requires="cx1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18953223"/>
                  </p:ext>
                </p:extLst>
              </p:nvPr>
            </p:nvGraphicFramePr>
            <p:xfrm>
              <a:off x="838200" y="744280"/>
              <a:ext cx="10515600" cy="5911701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>
          <p:pic>
            <p:nvPicPr>
              <p:cNvPr id="6" name="Content Placeholder 5"/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38200" y="744280"/>
                <a:ext cx="10515600" cy="5911701"/>
              </a:xfrm>
              <a:prstGeom prst="rect">
                <a:avLst/>
              </a:prstGeom>
            </p:spPr>
          </p:pic>
        </mc:Fallback>
      </mc:AlternateContent>
      <p:sp>
        <p:nvSpPr>
          <p:cNvPr id="3" name="Rectangle 2"/>
          <p:cNvSpPr/>
          <p:nvPr/>
        </p:nvSpPr>
        <p:spPr>
          <a:xfrm>
            <a:off x="4716945" y="3238465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15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1442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79154"/>
          </a:xfrm>
        </p:spPr>
        <p:txBody>
          <a:bodyPr>
            <a:normAutofit/>
          </a:bodyPr>
          <a:lstStyle/>
          <a:p>
            <a:r>
              <a:rPr lang="en-US" sz="2000" dirty="0"/>
              <a:t>Use data to optimize the care of individuals, families and populations</a:t>
            </a:r>
            <a:r>
              <a:rPr lang="en-US" sz="2000" dirty="0" smtClean="0"/>
              <a:t>. </a:t>
            </a:r>
            <a:endParaRPr lang="en-US" sz="2000" dirty="0"/>
          </a:p>
        </p:txBody>
      </p:sp>
      <mc:AlternateContent xmlns:mc="http://schemas.openxmlformats.org/markup-compatibility/2006">
        <mc:Choice xmlns="" xmlns:cx1="http://schemas.microsoft.com/office/drawing/2015/9/8/chartex" Requires="cx1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375513180"/>
                  </p:ext>
                </p:extLst>
              </p:nvPr>
            </p:nvGraphicFramePr>
            <p:xfrm>
              <a:off x="838200" y="744280"/>
              <a:ext cx="10515600" cy="5911701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>
          <p:pic>
            <p:nvPicPr>
              <p:cNvPr id="6" name="Content Placeholder 5"/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38200" y="744280"/>
                <a:ext cx="10515600" cy="5911701"/>
              </a:xfrm>
              <a:prstGeom prst="rect">
                <a:avLst/>
              </a:prstGeom>
            </p:spPr>
          </p:pic>
        </mc:Fallback>
      </mc:AlternateContent>
      <p:sp>
        <p:nvSpPr>
          <p:cNvPr id="3" name="Rectangle 2"/>
          <p:cNvSpPr/>
          <p:nvPr/>
        </p:nvSpPr>
        <p:spPr>
          <a:xfrm>
            <a:off x="4706312" y="3238465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16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71749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55181"/>
            <a:ext cx="10515600" cy="489099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sz="2000" dirty="0"/>
              <a:t>In the context of culture and health beliefs of patients and families, use the best science to set mutual health goals and provide services most likely to benefit health.</a:t>
            </a:r>
          </a:p>
        </p:txBody>
      </p:sp>
      <mc:AlternateContent xmlns:mc="http://schemas.openxmlformats.org/markup-compatibility/2006">
        <mc:Choice xmlns="" xmlns:cx1="http://schemas.microsoft.com/office/drawing/2015/9/8/chartex" Requires="cx1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276113595"/>
                  </p:ext>
                </p:extLst>
              </p:nvPr>
            </p:nvGraphicFramePr>
            <p:xfrm>
              <a:off x="838200" y="839972"/>
              <a:ext cx="10515600" cy="5816009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>
          <p:pic>
            <p:nvPicPr>
              <p:cNvPr id="6" name="Content Placeholder 5"/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38200" y="839972"/>
                <a:ext cx="10515600" cy="5816009"/>
              </a:xfrm>
              <a:prstGeom prst="rect">
                <a:avLst/>
              </a:prstGeom>
            </p:spPr>
          </p:pic>
        </mc:Fallback>
      </mc:AlternateContent>
      <p:sp>
        <p:nvSpPr>
          <p:cNvPr id="3" name="Rectangle 2"/>
          <p:cNvSpPr/>
          <p:nvPr/>
        </p:nvSpPr>
        <p:spPr>
          <a:xfrm>
            <a:off x="4741386" y="3286311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17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55242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79154"/>
          </a:xfrm>
        </p:spPr>
        <p:txBody>
          <a:bodyPr>
            <a:noAutofit/>
          </a:bodyPr>
          <a:lstStyle/>
          <a:p>
            <a:r>
              <a:rPr lang="en-US" sz="2000" dirty="0"/>
              <a:t>Advocate for patients, families, and communities to optimize health care equity and minimize health outcome </a:t>
            </a:r>
            <a:r>
              <a:rPr lang="en-US" sz="2000" dirty="0" smtClean="0"/>
              <a:t>disparities </a:t>
            </a:r>
            <a:endParaRPr lang="en-US" sz="2000" dirty="0"/>
          </a:p>
        </p:txBody>
      </p:sp>
      <mc:AlternateContent xmlns:mc="http://schemas.openxmlformats.org/markup-compatibility/2006">
        <mc:Choice xmlns="" xmlns:cx1="http://schemas.microsoft.com/office/drawing/2015/9/8/chartex" Requires="cx1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943765152"/>
                  </p:ext>
                </p:extLst>
              </p:nvPr>
            </p:nvGraphicFramePr>
            <p:xfrm>
              <a:off x="838200" y="914400"/>
              <a:ext cx="10515600" cy="5741581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>
          <p:pic>
            <p:nvPicPr>
              <p:cNvPr id="6" name="Content Placeholder 5"/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38200" y="914400"/>
                <a:ext cx="10515600" cy="5741581"/>
              </a:xfrm>
              <a:prstGeom prst="rect">
                <a:avLst/>
              </a:prstGeom>
            </p:spPr>
          </p:pic>
        </mc:Fallback>
      </mc:AlternateContent>
      <p:sp>
        <p:nvSpPr>
          <p:cNvPr id="3" name="Rectangle 2"/>
          <p:cNvSpPr/>
          <p:nvPr/>
        </p:nvSpPr>
        <p:spPr>
          <a:xfrm>
            <a:off x="4720122" y="3323525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18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81524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79154"/>
          </a:xfrm>
        </p:spPr>
        <p:txBody>
          <a:bodyPr>
            <a:normAutofit fontScale="90000"/>
          </a:bodyPr>
          <a:lstStyle/>
          <a:p>
            <a:r>
              <a:rPr lang="en-US" sz="2000" dirty="0"/>
              <a:t>Provide leadership within </a:t>
            </a:r>
            <a:r>
              <a:rPr lang="en-US" sz="2000" dirty="0" err="1"/>
              <a:t>interprofessional</a:t>
            </a:r>
            <a:r>
              <a:rPr lang="en-US" sz="2000" dirty="0"/>
              <a:t> health care teams</a:t>
            </a:r>
            <a:r>
              <a:rPr lang="en-US" dirty="0" smtClean="0"/>
              <a:t>. </a:t>
            </a:r>
            <a:endParaRPr lang="en-US" dirty="0"/>
          </a:p>
        </p:txBody>
      </p:sp>
      <mc:AlternateContent xmlns:mc="http://schemas.openxmlformats.org/markup-compatibility/2006">
        <mc:Choice xmlns="" xmlns:cx1="http://schemas.microsoft.com/office/drawing/2015/9/8/chartex" Requires="cx1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4156971031"/>
                  </p:ext>
                </p:extLst>
              </p:nvPr>
            </p:nvGraphicFramePr>
            <p:xfrm>
              <a:off x="838200" y="744280"/>
              <a:ext cx="10515600" cy="5911701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>
          <p:pic>
            <p:nvPicPr>
              <p:cNvPr id="6" name="Content Placeholder 5"/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38200" y="744280"/>
                <a:ext cx="10515600" cy="5911701"/>
              </a:xfrm>
              <a:prstGeom prst="rect">
                <a:avLst/>
              </a:prstGeom>
            </p:spPr>
          </p:pic>
        </mc:Fallback>
      </mc:AlternateContent>
      <p:sp>
        <p:nvSpPr>
          <p:cNvPr id="3" name="Rectangle 2"/>
          <p:cNvSpPr/>
          <p:nvPr/>
        </p:nvSpPr>
        <p:spPr>
          <a:xfrm>
            <a:off x="4741387" y="3238465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19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90264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79154"/>
          </a:xfrm>
        </p:spPr>
        <p:txBody>
          <a:bodyPr>
            <a:normAutofit/>
          </a:bodyPr>
          <a:lstStyle/>
          <a:p>
            <a:r>
              <a:rPr lang="en-US" sz="2000" dirty="0"/>
              <a:t>Coordinate care and evaluate specialty consultation as the condition of the patient requires</a:t>
            </a:r>
            <a:r>
              <a:rPr lang="en-US" sz="2000" dirty="0" smtClean="0"/>
              <a:t>. </a:t>
            </a:r>
            <a:endParaRPr lang="en-US" sz="2000" dirty="0"/>
          </a:p>
        </p:txBody>
      </p:sp>
      <mc:AlternateContent xmlns:mc="http://schemas.openxmlformats.org/markup-compatibility/2006">
        <mc:Choice xmlns="" xmlns:cx1="http://schemas.microsoft.com/office/drawing/2015/9/8/chartex" Requires="cx1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530335093"/>
                  </p:ext>
                </p:extLst>
              </p:nvPr>
            </p:nvGraphicFramePr>
            <p:xfrm>
              <a:off x="838200" y="744280"/>
              <a:ext cx="10515600" cy="5911701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>
          <p:pic>
            <p:nvPicPr>
              <p:cNvPr id="6" name="Content Placeholder 5"/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38200" y="744280"/>
                <a:ext cx="10515600" cy="5911701"/>
              </a:xfrm>
              <a:prstGeom prst="rect">
                <a:avLst/>
              </a:prstGeom>
            </p:spPr>
          </p:pic>
        </mc:Fallback>
      </mc:AlternateContent>
      <p:sp>
        <p:nvSpPr>
          <p:cNvPr id="3" name="Rectangle 2"/>
          <p:cNvSpPr/>
          <p:nvPr/>
        </p:nvSpPr>
        <p:spPr>
          <a:xfrm>
            <a:off x="4741387" y="3238465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20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96398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</TotalTime>
  <Words>274</Words>
  <Application>Microsoft Office PowerPoint</Application>
  <PresentationFormat>Custom</PresentationFormat>
  <Paragraphs>42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EPA Graphics</vt:lpstr>
      <vt:lpstr>Provide a usual source of comprehensive, longitudinal medical care for people of all ages. </vt:lpstr>
      <vt:lpstr>Care for patients and families in multiple settings.  </vt:lpstr>
      <vt:lpstr>Provide first-contact access to care for health issues and medical problems.  </vt:lpstr>
      <vt:lpstr>Provide preventive care that improves wellness, modifies risk factors for illness and injury, and detects illness in early, treatable stages. </vt:lpstr>
      <vt:lpstr>Provide care that speeds recovery from illness and improves function.</vt:lpstr>
      <vt:lpstr>Evaluate and manage undifferentiated symptoms and complex conditions.</vt:lpstr>
      <vt:lpstr>Diagnose and manage chronic medical conditions and multiple co-morbidities.</vt:lpstr>
      <vt:lpstr>Diagnose and manage mental health conditions.</vt:lpstr>
      <vt:lpstr>Diagnose and manage acute illness and injury.</vt:lpstr>
      <vt:lpstr>Perform common procedures in the outpatient or inpatient setting.</vt:lpstr>
      <vt:lpstr>Manage prenatal, labor, delivery and post-partum care.</vt:lpstr>
      <vt:lpstr>Manage end-of-life and palliative care. </vt:lpstr>
      <vt:lpstr>Manage inpatient care, discharge planning, transitions of care. </vt:lpstr>
      <vt:lpstr>Manage care for patients with medical emergencies. </vt:lpstr>
      <vt:lpstr>Develop trusting relationships and sustained partnerships with patients, families and communities.</vt:lpstr>
      <vt:lpstr>Use data to optimize the care of individuals, families and populations. </vt:lpstr>
      <vt:lpstr>In the context of culture and health beliefs of patients and families, use the best science to set mutual health goals and provide services most likely to benefit health.</vt:lpstr>
      <vt:lpstr>Advocate for patients, families, and communities to optimize health care equity and minimize health outcome disparities </vt:lpstr>
      <vt:lpstr>Provide leadership within interprofessional health care teams. </vt:lpstr>
      <vt:lpstr>Coordinate care and evaluate specialty consultation as the condition of the patient requires. </vt:lpstr>
    </vt:vector>
  </TitlesOfParts>
  <Company>CoxHealth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EPA Graphics</dc:title>
  <dc:creator>gcurtis</dc:creator>
  <cp:lastModifiedBy>Christopher Pyle</cp:lastModifiedBy>
  <cp:revision>37</cp:revision>
  <dcterms:created xsi:type="dcterms:W3CDTF">2017-02-20T22:03:38Z</dcterms:created>
  <dcterms:modified xsi:type="dcterms:W3CDTF">2017-04-03T14:17:01Z</dcterms:modified>
</cp:coreProperties>
</file>